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56" r:id="rId2"/>
    <p:sldId id="258" r:id="rId3"/>
    <p:sldId id="259" r:id="rId4"/>
    <p:sldId id="260" r:id="rId5"/>
    <p:sldId id="262" r:id="rId6"/>
    <p:sldId id="263" r:id="rId7"/>
    <p:sldId id="265" r:id="rId8"/>
    <p:sldId id="266" r:id="rId9"/>
    <p:sldId id="267" r:id="rId10"/>
    <p:sldId id="268" r:id="rId11"/>
    <p:sldId id="269" r:id="rId12"/>
    <p:sldId id="270" r:id="rId13"/>
    <p:sldId id="272" r:id="rId14"/>
    <p:sldId id="264" r:id="rId15"/>
    <p:sldId id="271" r:id="rId16"/>
    <p:sldId id="261" r:id="rId17"/>
    <p:sldId id="274"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CFEA"/>
    <a:srgbClr val="A0B8E0"/>
    <a:srgbClr val="638ACF"/>
    <a:srgbClr val="5982CB"/>
    <a:srgbClr val="4690C2"/>
    <a:srgbClr val="658EE1"/>
    <a:srgbClr val="4C87E6"/>
    <a:srgbClr val="3C75E8"/>
    <a:srgbClr val="7295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6" autoAdjust="0"/>
    <p:restoredTop sz="94660"/>
  </p:normalViewPr>
  <p:slideViewPr>
    <p:cSldViewPr snapToGrid="0">
      <p:cViewPr varScale="1">
        <p:scale>
          <a:sx n="96" d="100"/>
          <a:sy n="96" d="100"/>
        </p:scale>
        <p:origin x="42" y="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EA9610DD-D008-40A3-8C86-D6BF71A4FEB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379F4E83-40DA-4CD4-9B62-AD6C15832D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A09996-62AD-4368-9135-EF0101A0B31F}" type="datetimeFigureOut">
              <a:rPr lang="zh-CN" altLang="en-US" smtClean="0"/>
              <a:t>2022/6/10</a:t>
            </a:fld>
            <a:endParaRPr lang="zh-CN" altLang="en-US"/>
          </a:p>
        </p:txBody>
      </p:sp>
      <p:sp>
        <p:nvSpPr>
          <p:cNvPr id="4" name="页脚占位符 3">
            <a:extLst>
              <a:ext uri="{FF2B5EF4-FFF2-40B4-BE49-F238E27FC236}">
                <a16:creationId xmlns:a16="http://schemas.microsoft.com/office/drawing/2014/main" id="{3DE7BA37-8E6F-4B1C-961B-293D69F6A34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D7C40120-5158-4404-8EAC-D4C17211017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B72550C-D1C9-48A7-86CA-84EE721C6DF1}" type="slidenum">
              <a:rPr lang="zh-CN" altLang="en-US" smtClean="0"/>
              <a:t>‹#›</a:t>
            </a:fld>
            <a:endParaRPr lang="zh-CN" altLang="en-US"/>
          </a:p>
        </p:txBody>
      </p:sp>
    </p:spTree>
    <p:extLst>
      <p:ext uri="{BB962C8B-B14F-4D97-AF65-F5344CB8AC3E}">
        <p14:creationId xmlns:p14="http://schemas.microsoft.com/office/powerpoint/2010/main" val="120559876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ADC3E0-62C8-49DB-B079-2168AEA709F1}" type="datetimeFigureOut">
              <a:rPr lang="zh-CN" altLang="en-US" smtClean="0"/>
              <a:t>2022/6/10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342AB4-2E74-471D-B289-7E08A35E8E45}" type="slidenum">
              <a:rPr lang="zh-CN" altLang="en-US" smtClean="0"/>
              <a:t>‹#›</a:t>
            </a:fld>
            <a:endParaRPr lang="zh-CN" altLang="en-US"/>
          </a:p>
        </p:txBody>
      </p:sp>
    </p:spTree>
    <p:extLst>
      <p:ext uri="{BB962C8B-B14F-4D97-AF65-F5344CB8AC3E}">
        <p14:creationId xmlns:p14="http://schemas.microsoft.com/office/powerpoint/2010/main" val="101165348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3C5FE878-DC11-47D4-904C-6A939B1C42FB}"/>
              </a:ext>
            </a:extLst>
          </p:cNvPr>
          <p:cNvCxnSpPr>
            <a:cxnSpLocks/>
          </p:cNvCxnSpPr>
          <p:nvPr userDrawn="1"/>
        </p:nvCxnSpPr>
        <p:spPr>
          <a:xfrm>
            <a:off x="2319251" y="3525519"/>
            <a:ext cx="7075795" cy="0"/>
          </a:xfrm>
          <a:prstGeom prst="line">
            <a:avLst/>
          </a:prstGeom>
          <a:ln w="101600" cap="flat" cmpd="sng">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9EFD84A1-1A24-4251-BB44-193082734414}"/>
              </a:ext>
            </a:extLst>
          </p:cNvPr>
          <p:cNvSpPr txBox="1"/>
          <p:nvPr userDrawn="1"/>
        </p:nvSpPr>
        <p:spPr>
          <a:xfrm>
            <a:off x="3007506" y="2563856"/>
            <a:ext cx="5699283" cy="1015663"/>
          </a:xfrm>
          <a:prstGeom prst="rect">
            <a:avLst/>
          </a:prstGeom>
          <a:noFill/>
        </p:spPr>
        <p:txBody>
          <a:bodyPr wrap="square" rtlCol="0">
            <a:spAutoFit/>
          </a:bodyPr>
          <a:lstStyle/>
          <a:p>
            <a:pPr algn="ctr"/>
            <a:r>
              <a:rPr lang="en-US" altLang="zh-CN" sz="6000" b="1" dirty="0" err="1"/>
              <a:t>LiCSBAS</a:t>
            </a:r>
            <a:endParaRPr lang="zh-CN" altLang="en-US" sz="6000" b="1" dirty="0"/>
          </a:p>
        </p:txBody>
      </p:sp>
      <p:sp>
        <p:nvSpPr>
          <p:cNvPr id="10" name="文本框 9">
            <a:extLst>
              <a:ext uri="{FF2B5EF4-FFF2-40B4-BE49-F238E27FC236}">
                <a16:creationId xmlns:a16="http://schemas.microsoft.com/office/drawing/2014/main" id="{788C924F-1E8E-47F3-A529-13BC3A0074DA}"/>
              </a:ext>
            </a:extLst>
          </p:cNvPr>
          <p:cNvSpPr txBox="1"/>
          <p:nvPr userDrawn="1"/>
        </p:nvSpPr>
        <p:spPr>
          <a:xfrm>
            <a:off x="2650980" y="3579519"/>
            <a:ext cx="6412333" cy="400110"/>
          </a:xfrm>
          <a:prstGeom prst="rect">
            <a:avLst/>
          </a:prstGeom>
          <a:noFill/>
        </p:spPr>
        <p:txBody>
          <a:bodyPr wrap="none" rtlCol="0">
            <a:spAutoFit/>
          </a:bodyPr>
          <a:lstStyle/>
          <a:p>
            <a:r>
              <a:rPr lang="en-US" altLang="zh-CN" sz="2000" b="1" dirty="0"/>
              <a:t>An Open-Source </a:t>
            </a:r>
            <a:r>
              <a:rPr lang="en-US" altLang="zh-CN" sz="2000" b="1" dirty="0" err="1"/>
              <a:t>InSAR</a:t>
            </a:r>
            <a:r>
              <a:rPr lang="en-US" altLang="zh-CN" sz="2000" b="1" dirty="0"/>
              <a:t> Time Series Analysis Package </a:t>
            </a:r>
            <a:endParaRPr lang="zh-CN" altLang="en-US" sz="2000" b="1" dirty="0"/>
          </a:p>
        </p:txBody>
      </p:sp>
      <p:sp>
        <p:nvSpPr>
          <p:cNvPr id="3" name="矩形 2">
            <a:extLst>
              <a:ext uri="{FF2B5EF4-FFF2-40B4-BE49-F238E27FC236}">
                <a16:creationId xmlns:a16="http://schemas.microsoft.com/office/drawing/2014/main" id="{53AA63DA-7A9F-4F7C-8505-5EF3A4FB42E9}"/>
              </a:ext>
            </a:extLst>
          </p:cNvPr>
          <p:cNvSpPr/>
          <p:nvPr userDrawn="1"/>
        </p:nvSpPr>
        <p:spPr>
          <a:xfrm>
            <a:off x="2158120" y="3471519"/>
            <a:ext cx="108000" cy="108000"/>
          </a:xfrm>
          <a:prstGeom prst="rect">
            <a:avLst/>
          </a:prstGeom>
          <a:solidFill>
            <a:srgbClr val="5982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DF01947A-5D41-40F9-AE5B-3A84B764B306}"/>
              </a:ext>
            </a:extLst>
          </p:cNvPr>
          <p:cNvSpPr/>
          <p:nvPr userDrawn="1"/>
        </p:nvSpPr>
        <p:spPr>
          <a:xfrm>
            <a:off x="2014001" y="3471519"/>
            <a:ext cx="108000" cy="108000"/>
          </a:xfrm>
          <a:prstGeom prst="rect">
            <a:avLst/>
          </a:prstGeom>
          <a:solidFill>
            <a:srgbClr val="7295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A9D5C6B2-EDE9-4E0B-8E35-2C97CF8AAB17}"/>
              </a:ext>
            </a:extLst>
          </p:cNvPr>
          <p:cNvSpPr/>
          <p:nvPr userDrawn="1"/>
        </p:nvSpPr>
        <p:spPr>
          <a:xfrm>
            <a:off x="1864109" y="3471519"/>
            <a:ext cx="108000" cy="108000"/>
          </a:xfrm>
          <a:prstGeom prst="rect">
            <a:avLst/>
          </a:prstGeom>
          <a:solidFill>
            <a:srgbClr val="A0B8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C95D629C-9570-4FF2-B571-E140B1F46298}"/>
              </a:ext>
            </a:extLst>
          </p:cNvPr>
          <p:cNvSpPr/>
          <p:nvPr userDrawn="1"/>
        </p:nvSpPr>
        <p:spPr>
          <a:xfrm>
            <a:off x="1714217" y="3471519"/>
            <a:ext cx="108000" cy="108000"/>
          </a:xfrm>
          <a:prstGeom prst="rect">
            <a:avLst/>
          </a:prstGeom>
          <a:solidFill>
            <a:srgbClr val="C0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页脚占位符 6">
            <a:extLst>
              <a:ext uri="{FF2B5EF4-FFF2-40B4-BE49-F238E27FC236}">
                <a16:creationId xmlns:a16="http://schemas.microsoft.com/office/drawing/2014/main" id="{270FF35B-A7A9-4403-8392-2003A5961640}"/>
              </a:ext>
            </a:extLst>
          </p:cNvPr>
          <p:cNvSpPr>
            <a:spLocks noGrp="1"/>
          </p:cNvSpPr>
          <p:nvPr>
            <p:ph type="ftr" sz="quarter" idx="10"/>
          </p:nvPr>
        </p:nvSpPr>
        <p:spPr>
          <a:xfrm>
            <a:off x="4038600" y="6356350"/>
            <a:ext cx="4114800" cy="365125"/>
          </a:xfrm>
          <a:prstGeom prst="rect">
            <a:avLst/>
          </a:prstGeom>
        </p:spPr>
        <p:txBody>
          <a:bodyPr/>
          <a:lstStyle/>
          <a:p>
            <a:endParaRPr lang="zh-CN" altLang="en-US" dirty="0"/>
          </a:p>
        </p:txBody>
      </p:sp>
      <p:sp>
        <p:nvSpPr>
          <p:cNvPr id="11" name="矩形 10">
            <a:extLst>
              <a:ext uri="{FF2B5EF4-FFF2-40B4-BE49-F238E27FC236}">
                <a16:creationId xmlns:a16="http://schemas.microsoft.com/office/drawing/2014/main" id="{D3FAC113-FD5C-47C9-AA1E-145DC3CBB5D8}"/>
              </a:ext>
            </a:extLst>
          </p:cNvPr>
          <p:cNvSpPr/>
          <p:nvPr userDrawn="1"/>
        </p:nvSpPr>
        <p:spPr>
          <a:xfrm>
            <a:off x="9448175" y="3471519"/>
            <a:ext cx="108000" cy="108000"/>
          </a:xfrm>
          <a:prstGeom prst="rect">
            <a:avLst/>
          </a:prstGeom>
          <a:solidFill>
            <a:srgbClr val="5982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C6E6EEBB-0DE8-4BA3-9A62-76D101595996}"/>
              </a:ext>
            </a:extLst>
          </p:cNvPr>
          <p:cNvSpPr/>
          <p:nvPr userDrawn="1"/>
        </p:nvSpPr>
        <p:spPr>
          <a:xfrm>
            <a:off x="9612698" y="3471519"/>
            <a:ext cx="108000" cy="108000"/>
          </a:xfrm>
          <a:prstGeom prst="rect">
            <a:avLst/>
          </a:prstGeom>
          <a:solidFill>
            <a:srgbClr val="7295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678533BD-D6F3-424E-BF56-F1EC6FAA559C}"/>
              </a:ext>
            </a:extLst>
          </p:cNvPr>
          <p:cNvSpPr/>
          <p:nvPr userDrawn="1"/>
        </p:nvSpPr>
        <p:spPr>
          <a:xfrm>
            <a:off x="9769904" y="3471519"/>
            <a:ext cx="108000" cy="108000"/>
          </a:xfrm>
          <a:prstGeom prst="rect">
            <a:avLst/>
          </a:prstGeom>
          <a:solidFill>
            <a:srgbClr val="A0B8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98E93462-7C5B-4FB4-B39C-F722356AA55B}"/>
              </a:ext>
            </a:extLst>
          </p:cNvPr>
          <p:cNvSpPr/>
          <p:nvPr userDrawn="1"/>
        </p:nvSpPr>
        <p:spPr>
          <a:xfrm>
            <a:off x="9935552" y="3471519"/>
            <a:ext cx="108000" cy="108000"/>
          </a:xfrm>
          <a:prstGeom prst="rect">
            <a:avLst/>
          </a:prstGeom>
          <a:solidFill>
            <a:srgbClr val="C0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675971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9" name="文本占位符 8">
            <a:extLst>
              <a:ext uri="{FF2B5EF4-FFF2-40B4-BE49-F238E27FC236}">
                <a16:creationId xmlns:a16="http://schemas.microsoft.com/office/drawing/2014/main" id="{607D34AF-D5AD-4019-8AE5-59CBB5204981}"/>
              </a:ext>
            </a:extLst>
          </p:cNvPr>
          <p:cNvSpPr>
            <a:spLocks noGrp="1"/>
          </p:cNvSpPr>
          <p:nvPr>
            <p:ph type="body" sz="quarter" idx="10"/>
          </p:nvPr>
        </p:nvSpPr>
        <p:spPr>
          <a:xfrm>
            <a:off x="742949" y="523702"/>
            <a:ext cx="5458575" cy="507076"/>
          </a:xfrm>
          <a:prstGeom prst="rect">
            <a:avLst/>
          </a:prstGeom>
        </p:spPr>
        <p:txBody>
          <a:bodyPr/>
          <a:lstStyle>
            <a:lvl1pPr marL="0" indent="0">
              <a:buNone/>
              <a:defRPr sz="3200" b="1"/>
            </a:lvl1pPr>
          </a:lstStyle>
          <a:p>
            <a:pPr lvl="0"/>
            <a:endParaRPr lang="zh-CN" altLang="en-US" dirty="0"/>
          </a:p>
        </p:txBody>
      </p:sp>
      <p:sp>
        <p:nvSpPr>
          <p:cNvPr id="13" name="文本占位符 12">
            <a:extLst>
              <a:ext uri="{FF2B5EF4-FFF2-40B4-BE49-F238E27FC236}">
                <a16:creationId xmlns:a16="http://schemas.microsoft.com/office/drawing/2014/main" id="{CFD510FE-26EA-4EE2-9E15-89D1D91FF280}"/>
              </a:ext>
            </a:extLst>
          </p:cNvPr>
          <p:cNvSpPr>
            <a:spLocks noGrp="1"/>
          </p:cNvSpPr>
          <p:nvPr>
            <p:ph type="body" sz="quarter" idx="11"/>
          </p:nvPr>
        </p:nvSpPr>
        <p:spPr>
          <a:xfrm>
            <a:off x="742949" y="1089718"/>
            <a:ext cx="5458575" cy="323446"/>
          </a:xfrm>
          <a:prstGeom prst="rect">
            <a:avLst/>
          </a:prstGeom>
        </p:spPr>
        <p:txBody>
          <a:bodyPr/>
          <a:lstStyle>
            <a:lvl1pPr marL="0" indent="0">
              <a:buNone/>
              <a:defRPr sz="1600" b="1"/>
            </a:lvl1pPr>
          </a:lstStyle>
          <a:p>
            <a:pPr lvl="0"/>
            <a:endParaRPr lang="zh-CN" altLang="en-US" dirty="0"/>
          </a:p>
        </p:txBody>
      </p:sp>
      <p:sp>
        <p:nvSpPr>
          <p:cNvPr id="2" name="页脚占位符 1">
            <a:extLst>
              <a:ext uri="{FF2B5EF4-FFF2-40B4-BE49-F238E27FC236}">
                <a16:creationId xmlns:a16="http://schemas.microsoft.com/office/drawing/2014/main" id="{045CE646-0ECE-4BF7-9F5F-63823F3E4534}"/>
              </a:ext>
            </a:extLst>
          </p:cNvPr>
          <p:cNvSpPr>
            <a:spLocks noGrp="1"/>
          </p:cNvSpPr>
          <p:nvPr>
            <p:ph type="ftr" sz="quarter" idx="12"/>
          </p:nvPr>
        </p:nvSpPr>
        <p:spPr>
          <a:xfrm>
            <a:off x="4038600" y="6356350"/>
            <a:ext cx="4114800" cy="365125"/>
          </a:xfrm>
          <a:prstGeom prst="rect">
            <a:avLst/>
          </a:prstGeom>
        </p:spPr>
        <p:txBody>
          <a:bodyPr/>
          <a:lstStyle/>
          <a:p>
            <a:endParaRPr lang="zh-CN" altLang="en-US"/>
          </a:p>
        </p:txBody>
      </p:sp>
    </p:spTree>
    <p:extLst>
      <p:ext uri="{BB962C8B-B14F-4D97-AF65-F5344CB8AC3E}">
        <p14:creationId xmlns:p14="http://schemas.microsoft.com/office/powerpoint/2010/main" val="32454240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自定义版式">
    <p:bg>
      <p:bgPr>
        <a:gradFill flip="none" rotWithShape="1">
          <a:gsLst>
            <a:gs pos="0">
              <a:schemeClr val="accent5">
                <a:lumMod val="0"/>
                <a:lumOff val="100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3" name="页脚占位符 2">
            <a:extLst>
              <a:ext uri="{FF2B5EF4-FFF2-40B4-BE49-F238E27FC236}">
                <a16:creationId xmlns:a16="http://schemas.microsoft.com/office/drawing/2014/main" id="{D3EFEF46-622B-442F-9942-40C97A6F2EA3}"/>
              </a:ext>
            </a:extLst>
          </p:cNvPr>
          <p:cNvSpPr>
            <a:spLocks noGrp="1"/>
          </p:cNvSpPr>
          <p:nvPr>
            <p:ph type="ftr" sz="quarter" idx="10"/>
          </p:nvPr>
        </p:nvSpPr>
        <p:spPr/>
        <p:txBody>
          <a:bodyPr/>
          <a:lstStyle/>
          <a:p>
            <a:endParaRPr lang="zh-CN" altLang="en-US"/>
          </a:p>
        </p:txBody>
      </p:sp>
      <p:sp>
        <p:nvSpPr>
          <p:cNvPr id="5" name="矩形 4">
            <a:extLst>
              <a:ext uri="{FF2B5EF4-FFF2-40B4-BE49-F238E27FC236}">
                <a16:creationId xmlns:a16="http://schemas.microsoft.com/office/drawing/2014/main" id="{942EA4AF-43E2-48F0-8FB3-36076859854E}"/>
              </a:ext>
            </a:extLst>
          </p:cNvPr>
          <p:cNvSpPr/>
          <p:nvPr userDrawn="1"/>
        </p:nvSpPr>
        <p:spPr>
          <a:xfrm>
            <a:off x="2832124" y="2967335"/>
            <a:ext cx="6527749" cy="923330"/>
          </a:xfrm>
          <a:prstGeom prst="rect">
            <a:avLst/>
          </a:prstGeom>
          <a:noFill/>
        </p:spPr>
        <p:txBody>
          <a:bodyPr wrap="none" lIns="91440" tIns="45720" rIns="91440" bIns="45720">
            <a:spAutoFit/>
          </a:bodyPr>
          <a:lstStyle/>
          <a:p>
            <a:pPr algn="ctr"/>
            <a:r>
              <a:rPr lang="en-US" altLang="zh-CN" sz="5400" b="0" cap="none" spc="0" dirty="0">
                <a:ln w="38100"/>
                <a:solidFill>
                  <a:srgbClr val="002060"/>
                </a:solidFill>
                <a:effectLst>
                  <a:outerShdw blurRad="50800" dist="38100" dir="5400000" algn="t" rotWithShape="0">
                    <a:prstClr val="black">
                      <a:alpha val="40000"/>
                    </a:prstClr>
                  </a:outerShdw>
                </a:effectLst>
              </a:rPr>
              <a:t>Thanks for Attentions</a:t>
            </a:r>
            <a:endParaRPr lang="zh-CN" altLang="en-US" sz="5400" b="0" cap="none" spc="0" dirty="0">
              <a:ln w="38100"/>
              <a:solidFill>
                <a:srgbClr val="002060"/>
              </a:solidFill>
              <a:effectLst>
                <a:outerShdw blurRad="50800" dist="38100" dir="5400000" algn="t" rotWithShape="0">
                  <a:prstClr val="black">
                    <a:alpha val="40000"/>
                  </a:prstClr>
                </a:outerShdw>
              </a:effectLst>
            </a:endParaRPr>
          </a:p>
        </p:txBody>
      </p:sp>
      <p:cxnSp>
        <p:nvCxnSpPr>
          <p:cNvPr id="13" name="直接连接符 12">
            <a:extLst>
              <a:ext uri="{FF2B5EF4-FFF2-40B4-BE49-F238E27FC236}">
                <a16:creationId xmlns:a16="http://schemas.microsoft.com/office/drawing/2014/main" id="{FA6FB2EA-256A-4E2E-854C-8F60DFD239B2}"/>
              </a:ext>
            </a:extLst>
          </p:cNvPr>
          <p:cNvCxnSpPr/>
          <p:nvPr userDrawn="1"/>
        </p:nvCxnSpPr>
        <p:spPr>
          <a:xfrm>
            <a:off x="3608572" y="3798916"/>
            <a:ext cx="0" cy="615142"/>
          </a:xfrm>
          <a:prstGeom prst="line">
            <a:avLst/>
          </a:prstGeom>
          <a:ln w="38100"/>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F4248F70-3317-4E12-90A2-546A4F12C359}"/>
              </a:ext>
            </a:extLst>
          </p:cNvPr>
          <p:cNvCxnSpPr/>
          <p:nvPr userDrawn="1"/>
        </p:nvCxnSpPr>
        <p:spPr>
          <a:xfrm>
            <a:off x="8405607" y="3798916"/>
            <a:ext cx="0" cy="615142"/>
          </a:xfrm>
          <a:prstGeom prst="line">
            <a:avLst/>
          </a:prstGeom>
          <a:ln w="38100"/>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6C2E40C9-12D0-495A-B22D-5EE93D0F6FFD}"/>
              </a:ext>
            </a:extLst>
          </p:cNvPr>
          <p:cNvCxnSpPr>
            <a:cxnSpLocks/>
          </p:cNvCxnSpPr>
          <p:nvPr userDrawn="1"/>
        </p:nvCxnSpPr>
        <p:spPr>
          <a:xfrm flipH="1">
            <a:off x="3591098" y="4414058"/>
            <a:ext cx="4832466" cy="0"/>
          </a:xfrm>
          <a:prstGeom prst="line">
            <a:avLst/>
          </a:prstGeom>
          <a:ln w="38100"/>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FCF1FA93-7BEE-4A03-A08E-FC9E27FE97A2}"/>
              </a:ext>
            </a:extLst>
          </p:cNvPr>
          <p:cNvCxnSpPr>
            <a:cxnSpLocks/>
          </p:cNvCxnSpPr>
          <p:nvPr userDrawn="1"/>
        </p:nvCxnSpPr>
        <p:spPr>
          <a:xfrm flipH="1">
            <a:off x="3591098" y="2499359"/>
            <a:ext cx="4832466" cy="0"/>
          </a:xfrm>
          <a:prstGeom prst="line">
            <a:avLst/>
          </a:prstGeom>
          <a:ln w="38100"/>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90C8A80F-6066-415B-B56C-74F3521D1AB2}"/>
              </a:ext>
            </a:extLst>
          </p:cNvPr>
          <p:cNvCxnSpPr/>
          <p:nvPr userDrawn="1"/>
        </p:nvCxnSpPr>
        <p:spPr>
          <a:xfrm>
            <a:off x="8404847" y="2499359"/>
            <a:ext cx="0" cy="615142"/>
          </a:xfrm>
          <a:prstGeom prst="line">
            <a:avLst/>
          </a:prstGeom>
          <a:ln w="38100"/>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94F3CE2B-B181-439F-B6C5-279F400289EC}"/>
              </a:ext>
            </a:extLst>
          </p:cNvPr>
          <p:cNvCxnSpPr/>
          <p:nvPr userDrawn="1"/>
        </p:nvCxnSpPr>
        <p:spPr>
          <a:xfrm>
            <a:off x="3608572" y="2499359"/>
            <a:ext cx="0" cy="615142"/>
          </a:xfrm>
          <a:prstGeom prst="line">
            <a:avLst/>
          </a:prstGeom>
          <a:ln w="38100"/>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52819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8" name="直接连接符 7">
            <a:extLst>
              <a:ext uri="{FF2B5EF4-FFF2-40B4-BE49-F238E27FC236}">
                <a16:creationId xmlns:a16="http://schemas.microsoft.com/office/drawing/2014/main" id="{1263DBD8-5CED-435B-B36F-3B8368161FA7}"/>
              </a:ext>
            </a:extLst>
          </p:cNvPr>
          <p:cNvCxnSpPr>
            <a:cxnSpLocks/>
          </p:cNvCxnSpPr>
          <p:nvPr userDrawn="1"/>
        </p:nvCxnSpPr>
        <p:spPr>
          <a:xfrm>
            <a:off x="742950" y="1056706"/>
            <a:ext cx="9897575" cy="1780"/>
          </a:xfrm>
          <a:prstGeom prst="line">
            <a:avLst/>
          </a:prstGeom>
          <a:ln w="66675"/>
        </p:spPr>
        <p:style>
          <a:lnRef idx="1">
            <a:schemeClr val="accent1"/>
          </a:lnRef>
          <a:fillRef idx="0">
            <a:schemeClr val="accent1"/>
          </a:fillRef>
          <a:effectRef idx="0">
            <a:schemeClr val="accent1"/>
          </a:effectRef>
          <a:fontRef idx="minor">
            <a:schemeClr val="tx1"/>
          </a:fontRef>
        </p:style>
      </p:cxnSp>
      <p:sp>
        <p:nvSpPr>
          <p:cNvPr id="4" name="页脚占位符 3">
            <a:extLst>
              <a:ext uri="{FF2B5EF4-FFF2-40B4-BE49-F238E27FC236}">
                <a16:creationId xmlns:a16="http://schemas.microsoft.com/office/drawing/2014/main" id="{282ACEFB-5393-4311-8FC8-B38FC193F4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7" name="灯片编号占位符 2">
            <a:extLst>
              <a:ext uri="{FF2B5EF4-FFF2-40B4-BE49-F238E27FC236}">
                <a16:creationId xmlns:a16="http://schemas.microsoft.com/office/drawing/2014/main" id="{511F6D8B-D3F2-4960-8D3E-07FD9C0D8450}"/>
              </a:ext>
            </a:extLst>
          </p:cNvPr>
          <p:cNvSpPr txBox="1">
            <a:spLocks/>
          </p:cNvSpPr>
          <p:nvPr userDrawn="1"/>
        </p:nvSpPr>
        <p:spPr>
          <a:xfrm>
            <a:off x="8828948" y="6356350"/>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2015A91-58E0-46B3-8A05-B00BB45E8AA8}" type="slidenum">
              <a:rPr lang="zh-CN" altLang="en-US" smtClean="0"/>
              <a:pPr/>
              <a:t>‹#›</a:t>
            </a:fld>
            <a:endParaRPr lang="zh-CN" altLang="en-US"/>
          </a:p>
        </p:txBody>
      </p:sp>
      <p:sp>
        <p:nvSpPr>
          <p:cNvPr id="2" name="矩形 1">
            <a:extLst>
              <a:ext uri="{FF2B5EF4-FFF2-40B4-BE49-F238E27FC236}">
                <a16:creationId xmlns:a16="http://schemas.microsoft.com/office/drawing/2014/main" id="{E8D49A72-A644-47AD-80FD-B1163160B75E}"/>
              </a:ext>
            </a:extLst>
          </p:cNvPr>
          <p:cNvSpPr/>
          <p:nvPr userDrawn="1"/>
        </p:nvSpPr>
        <p:spPr>
          <a:xfrm>
            <a:off x="10687159" y="1025473"/>
            <a:ext cx="82118" cy="66025"/>
          </a:xfrm>
          <a:prstGeom prst="rect">
            <a:avLst/>
          </a:prstGeom>
          <a:solidFill>
            <a:srgbClr val="5982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5037D2C1-4F2B-4FB9-8B5E-0DB45B0A1535}"/>
              </a:ext>
            </a:extLst>
          </p:cNvPr>
          <p:cNvSpPr/>
          <p:nvPr userDrawn="1"/>
        </p:nvSpPr>
        <p:spPr>
          <a:xfrm>
            <a:off x="10947452" y="1025472"/>
            <a:ext cx="82118" cy="62471"/>
          </a:xfrm>
          <a:prstGeom prst="rect">
            <a:avLst/>
          </a:prstGeom>
          <a:solidFill>
            <a:srgbClr val="A0B8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4EE5E332-E4F0-48C7-BB78-5FA031B74B46}"/>
              </a:ext>
            </a:extLst>
          </p:cNvPr>
          <p:cNvSpPr/>
          <p:nvPr userDrawn="1"/>
        </p:nvSpPr>
        <p:spPr>
          <a:xfrm>
            <a:off x="10815911" y="1025473"/>
            <a:ext cx="82118" cy="62471"/>
          </a:xfrm>
          <a:prstGeom prst="rect">
            <a:avLst/>
          </a:prstGeom>
          <a:solidFill>
            <a:srgbClr val="638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ED20AC0A-051C-4536-ACB1-13636B771B42}"/>
              </a:ext>
            </a:extLst>
          </p:cNvPr>
          <p:cNvSpPr/>
          <p:nvPr userDrawn="1"/>
        </p:nvSpPr>
        <p:spPr>
          <a:xfrm>
            <a:off x="11076204" y="1025471"/>
            <a:ext cx="82118" cy="62471"/>
          </a:xfrm>
          <a:prstGeom prst="rect">
            <a:avLst/>
          </a:prstGeom>
          <a:solidFill>
            <a:srgbClr val="C0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39511487"/>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hyperlink" Target="https://raw.githubusercontent.com/wiki/yumorishita/LiCSBAS/sample/LiCSBAS_sample_CF.tar.gz" TargetMode="External"/><Relationship Id="rId2" Type="http://schemas.openxmlformats.org/officeDocument/2006/relationships/hyperlink" Target="https://github.com/yumorishita/LiCSBAS" TargetMode="Externa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hyperlink" Target="https://doi.org/10.3390/rs12030424" TargetMode="External"/><Relationship Id="rId2" Type="http://schemas.openxmlformats.org/officeDocument/2006/relationships/hyperlink" Target="https://doi.org/10.3390/rs12152430" TargetMode="External"/><Relationship Id="rId1" Type="http://schemas.openxmlformats.org/officeDocument/2006/relationships/slideLayout" Target="../slideLayouts/slideLayout2.xml"/><Relationship Id="rId6" Type="http://schemas.openxmlformats.org/officeDocument/2006/relationships/hyperlink" Target="https://raw.githubusercontent.com/wiki/yumorishita/LiCSBAS/documents/Hanssen_2008.pdf" TargetMode="External"/><Relationship Id="rId5" Type="http://schemas.openxmlformats.org/officeDocument/2006/relationships/hyperlink" Target="https://doi.org/10.1016/j.cageo.2019.104331" TargetMode="External"/><Relationship Id="rId4" Type="http://schemas.openxmlformats.org/officeDocument/2006/relationships/hyperlink" Target="https://doi.org/10.1016/j.rse.2017.10.038"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comet.nerc.ac.uk/COMET-LiCS-portal/"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gacos.net/"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328FDA6F-5605-4341-B42A-FC43D301DFE8}"/>
              </a:ext>
            </a:extLst>
          </p:cNvPr>
          <p:cNvSpPr txBox="1"/>
          <p:nvPr/>
        </p:nvSpPr>
        <p:spPr>
          <a:xfrm>
            <a:off x="8492987" y="4179405"/>
            <a:ext cx="1639957" cy="338554"/>
          </a:xfrm>
          <a:prstGeom prst="rect">
            <a:avLst/>
          </a:prstGeom>
          <a:noFill/>
        </p:spPr>
        <p:txBody>
          <a:bodyPr wrap="square" rtlCol="0">
            <a:spAutoFit/>
          </a:bodyPr>
          <a:lstStyle/>
          <a:p>
            <a:pPr algn="l"/>
            <a:r>
              <a:rPr lang="zh-CN" altLang="en-US" sz="1600" dirty="0"/>
              <a:t>汇报人：曹钟枨</a:t>
            </a:r>
            <a:endParaRPr lang="zh-CN" altLang="en-US" sz="1400" dirty="0"/>
          </a:p>
        </p:txBody>
      </p:sp>
    </p:spTree>
    <p:extLst>
      <p:ext uri="{BB962C8B-B14F-4D97-AF65-F5344CB8AC3E}">
        <p14:creationId xmlns:p14="http://schemas.microsoft.com/office/powerpoint/2010/main" val="2993076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3B6BADF-7CFE-4E45-B3D0-813FB4EE4C25}"/>
              </a:ext>
            </a:extLst>
          </p:cNvPr>
          <p:cNvSpPr>
            <a:spLocks noGrp="1"/>
          </p:cNvSpPr>
          <p:nvPr>
            <p:ph type="body" sz="quarter" idx="10"/>
          </p:nvPr>
        </p:nvSpPr>
        <p:spPr/>
        <p:txBody>
          <a:bodyPr/>
          <a:lstStyle/>
          <a:p>
            <a:r>
              <a:rPr lang="en-US" altLang="zh-CN" dirty="0"/>
              <a:t>1-4</a:t>
            </a:r>
            <a:r>
              <a:rPr lang="zh-CN" altLang="en-US" dirty="0"/>
              <a:t>：</a:t>
            </a:r>
            <a:r>
              <a:rPr lang="en-US" altLang="zh-CN" dirty="0"/>
              <a:t>Bootstrap</a:t>
            </a:r>
            <a:endParaRPr lang="zh-CN" altLang="en-US" dirty="0"/>
          </a:p>
        </p:txBody>
      </p:sp>
      <p:sp>
        <p:nvSpPr>
          <p:cNvPr id="4" name="文本框 3">
            <a:extLst>
              <a:ext uri="{FF2B5EF4-FFF2-40B4-BE49-F238E27FC236}">
                <a16:creationId xmlns:a16="http://schemas.microsoft.com/office/drawing/2014/main" id="{1967F92A-DA66-40E9-A09A-737117837775}"/>
              </a:ext>
            </a:extLst>
          </p:cNvPr>
          <p:cNvSpPr txBox="1"/>
          <p:nvPr/>
        </p:nvSpPr>
        <p:spPr>
          <a:xfrm>
            <a:off x="742872" y="1843793"/>
            <a:ext cx="10099920" cy="1815882"/>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600" dirty="0"/>
              <a:t>对之前获取的时间序列进行</a:t>
            </a:r>
            <a:r>
              <a:rPr lang="en-US" altLang="zh-CN" sz="1600" dirty="0"/>
              <a:t>100</a:t>
            </a:r>
            <a:r>
              <a:rPr lang="zh-CN" altLang="en-US" sz="1600" dirty="0"/>
              <a:t>次</a:t>
            </a:r>
            <a:r>
              <a:rPr lang="en-US" altLang="zh-CN" sz="1600" dirty="0"/>
              <a:t>bootstrap</a:t>
            </a:r>
            <a:r>
              <a:rPr lang="zh-CN" altLang="en-US" sz="1600" dirty="0"/>
              <a:t>，计算每次获取的时间序列的斜率（平均速度）；</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zh-CN" altLang="en-US" sz="1600" dirty="0"/>
              <a:t>求这</a:t>
            </a:r>
            <a:r>
              <a:rPr lang="en-US" altLang="zh-CN" sz="1600" dirty="0"/>
              <a:t>100</a:t>
            </a:r>
            <a:r>
              <a:rPr lang="zh-CN" altLang="en-US" sz="1600" dirty="0"/>
              <a:t>个速度的</a:t>
            </a:r>
            <a:r>
              <a:rPr lang="zh-CN" altLang="en-US" sz="1600" b="1" dirty="0"/>
              <a:t>均方差</a:t>
            </a:r>
            <a:r>
              <a:rPr lang="zh-CN" altLang="en-US" sz="1600" dirty="0"/>
              <a:t>，用于后一步的时间序列筛选；</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zh-CN" altLang="en-US" sz="1600" dirty="0"/>
              <a:t>较高的均方差值通常意味着</a:t>
            </a:r>
            <a:r>
              <a:rPr lang="zh-CN" altLang="en-US" sz="1600" b="1" dirty="0"/>
              <a:t>数据噪音比较大</a:t>
            </a:r>
            <a:r>
              <a:rPr lang="zh-CN" altLang="en-US" sz="1600" dirty="0"/>
              <a:t>或者</a:t>
            </a:r>
            <a:r>
              <a:rPr lang="zh-CN" altLang="en-US" sz="1600" b="1" dirty="0"/>
              <a:t>位移的非线性程度较高</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Gaps</a:t>
            </a:r>
            <a:r>
              <a:rPr lang="zh-CN" altLang="en-US" sz="1600" dirty="0"/>
              <a:t>的存在会使估计的均方差值偏低，因为</a:t>
            </a:r>
            <a:r>
              <a:rPr lang="en-US" altLang="zh-CN" sz="1600" dirty="0"/>
              <a:t>1-3</a:t>
            </a:r>
            <a:r>
              <a:rPr lang="zh-CN" altLang="en-US" sz="1600" dirty="0"/>
              <a:t>步中的结构矩阵的设计；</a:t>
            </a:r>
            <a:endParaRPr lang="en-US" altLang="zh-CN" sz="1600" dirty="0"/>
          </a:p>
        </p:txBody>
      </p:sp>
      <p:pic>
        <p:nvPicPr>
          <p:cNvPr id="2054" name="Picture 6" descr="在这里插入图片描述">
            <a:extLst>
              <a:ext uri="{FF2B5EF4-FFF2-40B4-BE49-F238E27FC236}">
                <a16:creationId xmlns:a16="http://schemas.microsoft.com/office/drawing/2014/main" id="{D6D64E6B-DC17-452C-8B14-A685A28605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9203" y="4027938"/>
            <a:ext cx="2904811" cy="215535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采样后的数据点">
            <a:extLst>
              <a:ext uri="{FF2B5EF4-FFF2-40B4-BE49-F238E27FC236}">
                <a16:creationId xmlns:a16="http://schemas.microsoft.com/office/drawing/2014/main" id="{3E4E98FE-D0B1-4378-94D5-385B08D348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1524" y="4027939"/>
            <a:ext cx="3052454" cy="2155358"/>
          </a:xfrm>
          <a:prstGeom prst="rect">
            <a:avLst/>
          </a:prstGeom>
          <a:noFill/>
          <a:extLst>
            <a:ext uri="{909E8E84-426E-40DD-AFC4-6F175D3DCCD1}">
              <a14:hiddenFill xmlns:a14="http://schemas.microsoft.com/office/drawing/2010/main">
                <a:solidFill>
                  <a:srgbClr val="FFFFFF"/>
                </a:solidFill>
              </a14:hiddenFill>
            </a:ext>
          </a:extLst>
        </p:spPr>
      </p:pic>
      <p:sp>
        <p:nvSpPr>
          <p:cNvPr id="8" name="箭头: 右 7">
            <a:extLst>
              <a:ext uri="{FF2B5EF4-FFF2-40B4-BE49-F238E27FC236}">
                <a16:creationId xmlns:a16="http://schemas.microsoft.com/office/drawing/2014/main" id="{3980A21A-6EB4-412C-8A83-6A0512582F5B}"/>
              </a:ext>
            </a:extLst>
          </p:cNvPr>
          <p:cNvSpPr/>
          <p:nvPr/>
        </p:nvSpPr>
        <p:spPr>
          <a:xfrm>
            <a:off x="4689446" y="5105617"/>
            <a:ext cx="1406554" cy="1542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BAF7953E-0E50-4A6F-A216-1557107E0FBE}"/>
              </a:ext>
            </a:extLst>
          </p:cNvPr>
          <p:cNvSpPr txBox="1"/>
          <p:nvPr/>
        </p:nvSpPr>
        <p:spPr>
          <a:xfrm>
            <a:off x="4992613" y="4897068"/>
            <a:ext cx="800219" cy="276999"/>
          </a:xfrm>
          <a:prstGeom prst="rect">
            <a:avLst/>
          </a:prstGeom>
          <a:noFill/>
        </p:spPr>
        <p:txBody>
          <a:bodyPr wrap="none" rtlCol="0">
            <a:spAutoFit/>
          </a:bodyPr>
          <a:lstStyle/>
          <a:p>
            <a:pPr algn="l"/>
            <a:r>
              <a:rPr lang="zh-CN" altLang="en-US" sz="1200" dirty="0"/>
              <a:t>随机采样</a:t>
            </a:r>
          </a:p>
        </p:txBody>
      </p:sp>
    </p:spTree>
    <p:extLst>
      <p:ext uri="{BB962C8B-B14F-4D97-AF65-F5344CB8AC3E}">
        <p14:creationId xmlns:p14="http://schemas.microsoft.com/office/powerpoint/2010/main" val="81557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2A5531A-3E99-482A-8DB1-7A0315EF39D6}"/>
              </a:ext>
            </a:extLst>
          </p:cNvPr>
          <p:cNvSpPr>
            <a:spLocks noGrp="1"/>
          </p:cNvSpPr>
          <p:nvPr>
            <p:ph type="body" sz="quarter" idx="10"/>
          </p:nvPr>
        </p:nvSpPr>
        <p:spPr/>
        <p:txBody>
          <a:bodyPr/>
          <a:lstStyle/>
          <a:p>
            <a:r>
              <a:rPr lang="en-US" altLang="zh-CN" dirty="0"/>
              <a:t>1-5</a:t>
            </a:r>
            <a:r>
              <a:rPr lang="zh-CN" altLang="en-US" dirty="0"/>
              <a:t>：筛选时间序列</a:t>
            </a:r>
          </a:p>
        </p:txBody>
      </p:sp>
      <p:pic>
        <p:nvPicPr>
          <p:cNvPr id="4" name="图片 3">
            <a:extLst>
              <a:ext uri="{FF2B5EF4-FFF2-40B4-BE49-F238E27FC236}">
                <a16:creationId xmlns:a16="http://schemas.microsoft.com/office/drawing/2014/main" id="{A1D1D075-BC5B-4C92-BE25-EA54C3E868AA}"/>
              </a:ext>
            </a:extLst>
          </p:cNvPr>
          <p:cNvPicPr>
            <a:picLocks noChangeAspect="1"/>
          </p:cNvPicPr>
          <p:nvPr/>
        </p:nvPicPr>
        <p:blipFill>
          <a:blip r:embed="rId2"/>
          <a:stretch>
            <a:fillRect/>
          </a:stretch>
        </p:blipFill>
        <p:spPr>
          <a:xfrm>
            <a:off x="200400" y="1104363"/>
            <a:ext cx="7155097" cy="3577549"/>
          </a:xfrm>
          <a:prstGeom prst="rect">
            <a:avLst/>
          </a:prstGeom>
        </p:spPr>
      </p:pic>
      <p:pic>
        <p:nvPicPr>
          <p:cNvPr id="6" name="图片 5">
            <a:extLst>
              <a:ext uri="{FF2B5EF4-FFF2-40B4-BE49-F238E27FC236}">
                <a16:creationId xmlns:a16="http://schemas.microsoft.com/office/drawing/2014/main" id="{E5B5BC14-0F97-4342-BFC7-6A85CCEEBEDE}"/>
              </a:ext>
            </a:extLst>
          </p:cNvPr>
          <p:cNvPicPr>
            <a:picLocks noChangeAspect="1"/>
          </p:cNvPicPr>
          <p:nvPr/>
        </p:nvPicPr>
        <p:blipFill>
          <a:blip r:embed="rId3"/>
          <a:stretch>
            <a:fillRect/>
          </a:stretch>
        </p:blipFill>
        <p:spPr>
          <a:xfrm>
            <a:off x="7355497" y="1686792"/>
            <a:ext cx="4648538" cy="2412692"/>
          </a:xfrm>
          <a:prstGeom prst="rect">
            <a:avLst/>
          </a:prstGeom>
        </p:spPr>
      </p:pic>
      <p:sp>
        <p:nvSpPr>
          <p:cNvPr id="7" name="文本框 6">
            <a:extLst>
              <a:ext uri="{FF2B5EF4-FFF2-40B4-BE49-F238E27FC236}">
                <a16:creationId xmlns:a16="http://schemas.microsoft.com/office/drawing/2014/main" id="{017F4937-EA79-4E69-948B-B5385881FD5A}"/>
              </a:ext>
            </a:extLst>
          </p:cNvPr>
          <p:cNvSpPr txBox="1"/>
          <p:nvPr/>
        </p:nvSpPr>
        <p:spPr>
          <a:xfrm>
            <a:off x="351919" y="4632598"/>
            <a:ext cx="11488161" cy="2062103"/>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600" dirty="0"/>
              <a:t>包括八个指标，分别列在右表中；</a:t>
            </a:r>
            <a:endParaRPr lang="en-US" altLang="zh-CN" sz="1600" dirty="0"/>
          </a:p>
          <a:p>
            <a:pPr marL="285750" indent="-285750" algn="l">
              <a:buFont typeface="Arial" panose="020B0604020202020204" pitchFamily="34" charset="0"/>
              <a:buChar char="•"/>
            </a:pPr>
            <a:r>
              <a:rPr lang="zh-CN" altLang="en-US" sz="1600" dirty="0"/>
              <a:t>时间序列的平均相干性（</a:t>
            </a:r>
            <a:r>
              <a:rPr lang="en-US" altLang="zh-CN" sz="1600" dirty="0" err="1"/>
              <a:t>coh_avg</a:t>
            </a:r>
            <a:r>
              <a:rPr lang="zh-CN" altLang="en-US" sz="1600" dirty="0"/>
              <a:t>）、用于求取时间序列的解缠干涉图的数量（</a:t>
            </a:r>
            <a:r>
              <a:rPr lang="en-US" altLang="zh-CN" sz="1600" dirty="0" err="1"/>
              <a:t>n_unw</a:t>
            </a:r>
            <a:r>
              <a:rPr lang="zh-CN" altLang="en-US" sz="1600" dirty="0"/>
              <a:t>）、</a:t>
            </a:r>
            <a:r>
              <a:rPr lang="en-US" altLang="zh-CN" sz="1600" dirty="0"/>
              <a:t>1-4</a:t>
            </a:r>
            <a:r>
              <a:rPr lang="zh-CN" altLang="en-US" sz="1600" dirty="0"/>
              <a:t>中求得的速度的标准差（</a:t>
            </a:r>
            <a:r>
              <a:rPr lang="en-US" altLang="zh-CN" sz="1600" dirty="0" err="1"/>
              <a:t>vstd</a:t>
            </a:r>
            <a:r>
              <a:rPr lang="zh-CN" altLang="en-US" sz="1600" dirty="0"/>
              <a:t>）、最长的干涉图时间基线的长度（</a:t>
            </a:r>
            <a:r>
              <a:rPr lang="en-US" altLang="zh-CN" sz="1600" dirty="0" err="1"/>
              <a:t>maxTlen</a:t>
            </a:r>
            <a:r>
              <a:rPr lang="zh-CN" altLang="en-US" sz="1600" dirty="0"/>
              <a:t>）、</a:t>
            </a:r>
            <a:r>
              <a:rPr lang="en-US" altLang="zh-CN" sz="1600" dirty="0"/>
              <a:t>gaps</a:t>
            </a:r>
            <a:r>
              <a:rPr lang="zh-CN" altLang="en-US" sz="1600" dirty="0"/>
              <a:t>的数量（</a:t>
            </a:r>
            <a:r>
              <a:rPr lang="en-US" altLang="zh-CN" sz="1600" dirty="0" err="1"/>
              <a:t>n_gap</a:t>
            </a:r>
            <a:r>
              <a:rPr lang="zh-CN" altLang="en-US" sz="1600" dirty="0"/>
              <a:t>）、时空一致性（</a:t>
            </a:r>
            <a:r>
              <a:rPr lang="en-US" altLang="zh-CN" sz="1600" dirty="0" err="1"/>
              <a:t>stc</a:t>
            </a:r>
            <a:r>
              <a:rPr lang="zh-CN" altLang="en-US" sz="1600" dirty="0"/>
              <a:t>）、没有与其他干涉图构成闭合环的干涉图数量（</a:t>
            </a:r>
            <a:r>
              <a:rPr lang="en-US" altLang="zh-CN" sz="1600" dirty="0" err="1"/>
              <a:t>n_ifg_noloop</a:t>
            </a:r>
            <a:r>
              <a:rPr lang="zh-CN" altLang="en-US" sz="1600" dirty="0"/>
              <a:t>）、打开的闭合环（大于阈值）的数量（</a:t>
            </a:r>
            <a:r>
              <a:rPr lang="en-US" altLang="zh-CN" sz="1600" dirty="0" err="1"/>
              <a:t>n_loop_err</a:t>
            </a:r>
            <a:r>
              <a:rPr lang="zh-CN" altLang="en-US" sz="1600" dirty="0"/>
              <a:t>）、</a:t>
            </a:r>
            <a:r>
              <a:rPr lang="en-US" altLang="zh-CN" sz="1600" dirty="0"/>
              <a:t>1-3</a:t>
            </a:r>
            <a:r>
              <a:rPr lang="zh-CN" altLang="en-US" sz="1600" dirty="0"/>
              <a:t>步中的残差的均方根（</a:t>
            </a:r>
            <a:r>
              <a:rPr lang="en-US" altLang="zh-CN" sz="1600" dirty="0" err="1"/>
              <a:t>resid</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zh-CN" altLang="en-US" sz="1600" dirty="0"/>
              <a:t>时空一致性：                                                                                    </a:t>
            </a:r>
            <a:r>
              <a:rPr lang="en-US" altLang="zh-CN" sz="1600" dirty="0"/>
              <a:t>(</a:t>
            </a:r>
            <a:r>
              <a:rPr lang="en-US" altLang="zh-CN" sz="1600" dirty="0">
                <a:solidFill>
                  <a:srgbClr val="222222"/>
                </a:solidFill>
                <a:latin typeface="Arial" panose="020B0604020202020204" pitchFamily="34" charset="0"/>
              </a:rPr>
              <a:t>Hanssen et al., 2008)</a:t>
            </a:r>
            <a:endParaRPr lang="zh-CN" altLang="en-US" sz="1600" dirty="0"/>
          </a:p>
        </p:txBody>
      </p:sp>
      <p:pic>
        <p:nvPicPr>
          <p:cNvPr id="8" name="图片 7">
            <a:extLst>
              <a:ext uri="{FF2B5EF4-FFF2-40B4-BE49-F238E27FC236}">
                <a16:creationId xmlns:a16="http://schemas.microsoft.com/office/drawing/2014/main" id="{DCE1F2E0-C39C-42A4-BBC1-2411D817FB63}"/>
              </a:ext>
            </a:extLst>
          </p:cNvPr>
          <p:cNvPicPr>
            <a:picLocks noChangeAspect="1"/>
          </p:cNvPicPr>
          <p:nvPr/>
        </p:nvPicPr>
        <p:blipFill>
          <a:blip r:embed="rId4"/>
          <a:stretch>
            <a:fillRect/>
          </a:stretch>
        </p:blipFill>
        <p:spPr>
          <a:xfrm>
            <a:off x="1938637" y="5788893"/>
            <a:ext cx="4543425" cy="847725"/>
          </a:xfrm>
          <a:prstGeom prst="rect">
            <a:avLst/>
          </a:prstGeom>
        </p:spPr>
      </p:pic>
    </p:spTree>
    <p:extLst>
      <p:ext uri="{BB962C8B-B14F-4D97-AF65-F5344CB8AC3E}">
        <p14:creationId xmlns:p14="http://schemas.microsoft.com/office/powerpoint/2010/main" val="2678152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53657A7-D3BA-4D2E-A60C-D3B21EF857B3}"/>
              </a:ext>
            </a:extLst>
          </p:cNvPr>
          <p:cNvSpPr>
            <a:spLocks noGrp="1"/>
          </p:cNvSpPr>
          <p:nvPr>
            <p:ph type="body" sz="quarter" idx="10"/>
          </p:nvPr>
        </p:nvSpPr>
        <p:spPr/>
        <p:txBody>
          <a:bodyPr/>
          <a:lstStyle/>
          <a:p>
            <a:r>
              <a:rPr lang="en-US" altLang="zh-CN" dirty="0"/>
              <a:t>1-6</a:t>
            </a:r>
            <a:r>
              <a:rPr lang="zh-CN" altLang="en-US" dirty="0"/>
              <a:t>：滤波</a:t>
            </a:r>
          </a:p>
        </p:txBody>
      </p:sp>
      <p:sp>
        <p:nvSpPr>
          <p:cNvPr id="3" name="文本占位符 2">
            <a:extLst>
              <a:ext uri="{FF2B5EF4-FFF2-40B4-BE49-F238E27FC236}">
                <a16:creationId xmlns:a16="http://schemas.microsoft.com/office/drawing/2014/main" id="{D0447B75-5C1C-42DF-A392-2A04C8A22261}"/>
              </a:ext>
            </a:extLst>
          </p:cNvPr>
          <p:cNvSpPr>
            <a:spLocks noGrp="1"/>
          </p:cNvSpPr>
          <p:nvPr>
            <p:ph type="body" sz="quarter" idx="11"/>
          </p:nvPr>
        </p:nvSpPr>
        <p:spPr/>
        <p:txBody>
          <a:bodyPr/>
          <a:lstStyle/>
          <a:p>
            <a:r>
              <a:rPr lang="en-US" altLang="zh-CN" dirty="0"/>
              <a:t>Spatiotemporal Gaussian filter</a:t>
            </a:r>
            <a:endParaRPr lang="zh-CN" altLang="en-US" dirty="0"/>
          </a:p>
        </p:txBody>
      </p:sp>
      <p:sp>
        <p:nvSpPr>
          <p:cNvPr id="4" name="文本框 3">
            <a:extLst>
              <a:ext uri="{FF2B5EF4-FFF2-40B4-BE49-F238E27FC236}">
                <a16:creationId xmlns:a16="http://schemas.microsoft.com/office/drawing/2014/main" id="{D4F5C85C-CAB3-407E-93DB-EFC39165F834}"/>
              </a:ext>
            </a:extLst>
          </p:cNvPr>
          <p:cNvSpPr txBox="1"/>
          <p:nvPr/>
        </p:nvSpPr>
        <p:spPr>
          <a:xfrm>
            <a:off x="1120307" y="2105561"/>
            <a:ext cx="7710765" cy="1323439"/>
          </a:xfrm>
          <a:prstGeom prst="rect">
            <a:avLst/>
          </a:prstGeom>
          <a:noFill/>
        </p:spPr>
        <p:txBody>
          <a:bodyPr wrap="none" rtlCol="0">
            <a:spAutoFit/>
          </a:bodyPr>
          <a:lstStyle/>
          <a:p>
            <a:pPr marL="285750" indent="-285750" algn="l">
              <a:buFont typeface="Arial" panose="020B0604020202020204" pitchFamily="34" charset="0"/>
              <a:buChar char="•"/>
            </a:pPr>
            <a:r>
              <a:rPr lang="zh-CN" altLang="en-US" sz="1600" dirty="0"/>
              <a:t>默认使用</a:t>
            </a:r>
            <a:r>
              <a:rPr lang="zh-CN" altLang="en-US" sz="1600" b="1" dirty="0"/>
              <a:t>高斯滤波</a:t>
            </a:r>
            <a:r>
              <a:rPr lang="zh-CN" altLang="en-US" sz="1600" dirty="0"/>
              <a:t>进行时空滤波（类似</a:t>
            </a:r>
            <a:r>
              <a:rPr lang="en-US" altLang="zh-CN" sz="1600" dirty="0" err="1"/>
              <a:t>StaMPS</a:t>
            </a:r>
            <a:r>
              <a:rPr lang="zh-CN" altLang="en-US" sz="1600" dirty="0"/>
              <a:t>），可以手动设置滤波窗口大小；</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zh-CN" altLang="en-US" sz="1600" dirty="0"/>
              <a:t>时间高通滤波</a:t>
            </a:r>
            <a:r>
              <a:rPr lang="en-US" altLang="zh-CN" sz="1600" dirty="0"/>
              <a:t>+</a:t>
            </a:r>
            <a:r>
              <a:rPr lang="zh-CN" altLang="en-US" sz="1600" dirty="0"/>
              <a:t>空间低通滤波；</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zh-CN" altLang="en-US" sz="1600" dirty="0"/>
              <a:t>这一步能同时进行</a:t>
            </a:r>
            <a:r>
              <a:rPr lang="en-US" altLang="zh-CN" sz="1600" b="1" dirty="0" err="1"/>
              <a:t>deramp</a:t>
            </a:r>
            <a:r>
              <a:rPr lang="zh-CN" altLang="en-US" sz="1600" dirty="0"/>
              <a:t>；</a:t>
            </a:r>
          </a:p>
        </p:txBody>
      </p:sp>
      <p:pic>
        <p:nvPicPr>
          <p:cNvPr id="1028" name="Picture 4" descr="查看源图像">
            <a:extLst>
              <a:ext uri="{FF2B5EF4-FFF2-40B4-BE49-F238E27FC236}">
                <a16:creationId xmlns:a16="http://schemas.microsoft.com/office/drawing/2014/main" id="{8CFA7BE3-5A41-44D4-AA28-67D307C792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28585" y="3842202"/>
            <a:ext cx="3204974" cy="2021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5998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91B2C55-81E4-4FEE-A35F-5D743CC73066}"/>
              </a:ext>
            </a:extLst>
          </p:cNvPr>
          <p:cNvSpPr>
            <a:spLocks noGrp="1"/>
          </p:cNvSpPr>
          <p:nvPr>
            <p:ph type="body" sz="quarter" idx="10"/>
          </p:nvPr>
        </p:nvSpPr>
        <p:spPr/>
        <p:txBody>
          <a:bodyPr/>
          <a:lstStyle/>
          <a:p>
            <a:r>
              <a:rPr lang="zh-CN" altLang="en-US" dirty="0"/>
              <a:t>结果可视化</a:t>
            </a:r>
          </a:p>
        </p:txBody>
      </p:sp>
      <p:pic>
        <p:nvPicPr>
          <p:cNvPr id="3" name="图片 2">
            <a:extLst>
              <a:ext uri="{FF2B5EF4-FFF2-40B4-BE49-F238E27FC236}">
                <a16:creationId xmlns:a16="http://schemas.microsoft.com/office/drawing/2014/main" id="{3DCB19AC-F2D8-4530-A4D0-94DDB65AF080}"/>
              </a:ext>
            </a:extLst>
          </p:cNvPr>
          <p:cNvPicPr>
            <a:picLocks noChangeAspect="1"/>
          </p:cNvPicPr>
          <p:nvPr/>
        </p:nvPicPr>
        <p:blipFill>
          <a:blip r:embed="rId2"/>
          <a:stretch>
            <a:fillRect/>
          </a:stretch>
        </p:blipFill>
        <p:spPr>
          <a:xfrm>
            <a:off x="826269" y="1156567"/>
            <a:ext cx="9960423" cy="4293286"/>
          </a:xfrm>
          <a:prstGeom prst="rect">
            <a:avLst/>
          </a:prstGeom>
        </p:spPr>
      </p:pic>
      <p:sp>
        <p:nvSpPr>
          <p:cNvPr id="4" name="文本框 3">
            <a:extLst>
              <a:ext uri="{FF2B5EF4-FFF2-40B4-BE49-F238E27FC236}">
                <a16:creationId xmlns:a16="http://schemas.microsoft.com/office/drawing/2014/main" id="{1B19783B-3EAD-414B-BD21-6A8A825C4D89}"/>
              </a:ext>
            </a:extLst>
          </p:cNvPr>
          <p:cNvSpPr txBox="1"/>
          <p:nvPr/>
        </p:nvSpPr>
        <p:spPr>
          <a:xfrm>
            <a:off x="1016770" y="5575643"/>
            <a:ext cx="9410603" cy="584775"/>
          </a:xfrm>
          <a:prstGeom prst="rect">
            <a:avLst/>
          </a:prstGeom>
          <a:noFill/>
        </p:spPr>
        <p:txBody>
          <a:bodyPr wrap="square" rtlCol="0">
            <a:spAutoFit/>
          </a:bodyPr>
          <a:lstStyle/>
          <a:p>
            <a:pPr marL="285750" indent="-285750" algn="l">
              <a:buFont typeface="Arial" panose="020B0604020202020204" pitchFamily="34" charset="0"/>
              <a:buChar char="•"/>
            </a:pPr>
            <a:r>
              <a:rPr lang="en-US" altLang="zh-CN" sz="1600" dirty="0" err="1"/>
              <a:t>LiCSBAS</a:t>
            </a:r>
            <a:r>
              <a:rPr lang="zh-CN" altLang="en-US" sz="1600" dirty="0"/>
              <a:t>整合有结果可视化工具，可以手动选择参考区域（左图中的方框区域内），选定参考区域后可以继续手动选择感兴趣区域，展示其时间序列（如右图所示）；</a:t>
            </a:r>
          </a:p>
        </p:txBody>
      </p:sp>
    </p:spTree>
    <p:extLst>
      <p:ext uri="{BB962C8B-B14F-4D97-AF65-F5344CB8AC3E}">
        <p14:creationId xmlns:p14="http://schemas.microsoft.com/office/powerpoint/2010/main" val="3484122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52A2B0A-0FF5-46D3-8252-CCA9D2EA9A71}"/>
              </a:ext>
            </a:extLst>
          </p:cNvPr>
          <p:cNvSpPr>
            <a:spLocks noGrp="1"/>
          </p:cNvSpPr>
          <p:nvPr>
            <p:ph type="body" sz="quarter" idx="10"/>
          </p:nvPr>
        </p:nvSpPr>
        <p:spPr>
          <a:xfrm>
            <a:off x="742949" y="523702"/>
            <a:ext cx="7234101" cy="507076"/>
          </a:xfrm>
        </p:spPr>
        <p:txBody>
          <a:bodyPr/>
          <a:lstStyle/>
          <a:p>
            <a:r>
              <a:rPr lang="en-US" altLang="zh-CN" dirty="0"/>
              <a:t>Linux</a:t>
            </a:r>
            <a:r>
              <a:rPr lang="zh-CN" altLang="en-US" dirty="0"/>
              <a:t>下搭建环境与运行</a:t>
            </a:r>
          </a:p>
        </p:txBody>
      </p:sp>
      <p:sp>
        <p:nvSpPr>
          <p:cNvPr id="3" name="文本占位符 2">
            <a:extLst>
              <a:ext uri="{FF2B5EF4-FFF2-40B4-BE49-F238E27FC236}">
                <a16:creationId xmlns:a16="http://schemas.microsoft.com/office/drawing/2014/main" id="{305A2619-A021-4CA4-84F2-8E0EDB51C030}"/>
              </a:ext>
            </a:extLst>
          </p:cNvPr>
          <p:cNvSpPr>
            <a:spLocks noGrp="1"/>
          </p:cNvSpPr>
          <p:nvPr>
            <p:ph type="body" sz="quarter" idx="11"/>
          </p:nvPr>
        </p:nvSpPr>
        <p:spPr/>
        <p:txBody>
          <a:bodyPr/>
          <a:lstStyle/>
          <a:p>
            <a:r>
              <a:rPr lang="zh-CN" altLang="en-US" dirty="0"/>
              <a:t>建议使用</a:t>
            </a:r>
            <a:r>
              <a:rPr lang="en-US" altLang="zh-CN" dirty="0"/>
              <a:t>Ubuntu</a:t>
            </a:r>
            <a:r>
              <a:rPr lang="zh-CN" altLang="en-US" dirty="0"/>
              <a:t>虚拟机</a:t>
            </a:r>
          </a:p>
        </p:txBody>
      </p:sp>
      <p:sp>
        <p:nvSpPr>
          <p:cNvPr id="4" name="文本框 3">
            <a:extLst>
              <a:ext uri="{FF2B5EF4-FFF2-40B4-BE49-F238E27FC236}">
                <a16:creationId xmlns:a16="http://schemas.microsoft.com/office/drawing/2014/main" id="{97F0CB9D-EC56-4370-9346-302B86AD21C7}"/>
              </a:ext>
            </a:extLst>
          </p:cNvPr>
          <p:cNvSpPr txBox="1"/>
          <p:nvPr/>
        </p:nvSpPr>
        <p:spPr>
          <a:xfrm>
            <a:off x="742949" y="1509098"/>
            <a:ext cx="7126261" cy="2800767"/>
          </a:xfrm>
          <a:prstGeom prst="rect">
            <a:avLst/>
          </a:prstGeom>
          <a:noFill/>
        </p:spPr>
        <p:txBody>
          <a:bodyPr wrap="square" rtlCol="0">
            <a:spAutoFit/>
          </a:bodyPr>
          <a:lstStyle/>
          <a:p>
            <a:pPr marL="285750" indent="-285750" algn="l">
              <a:buFont typeface="Arial" panose="020B0604020202020204" pitchFamily="34" charset="0"/>
              <a:buChar char="•"/>
            </a:pPr>
            <a:r>
              <a:rPr lang="en-US" altLang="zh-CN" sz="1600" dirty="0" err="1"/>
              <a:t>LiCSBAS</a:t>
            </a:r>
            <a:r>
              <a:rPr lang="zh-CN" altLang="en-US" sz="1600" dirty="0"/>
              <a:t>基于</a:t>
            </a:r>
            <a:r>
              <a:rPr lang="en-US" altLang="zh-CN" sz="1600" dirty="0"/>
              <a:t>Python3</a:t>
            </a:r>
            <a:r>
              <a:rPr lang="zh-CN" altLang="en-US" sz="1600" dirty="0"/>
              <a:t>且在</a:t>
            </a:r>
            <a:r>
              <a:rPr lang="en-US" altLang="zh-CN" sz="1600" dirty="0" err="1"/>
              <a:t>linux</a:t>
            </a:r>
            <a:r>
              <a:rPr lang="zh-CN" altLang="en-US" sz="1600" dirty="0"/>
              <a:t>下运行（批处理），</a:t>
            </a:r>
            <a:r>
              <a:rPr lang="en-US" altLang="zh-CN" sz="1600" dirty="0"/>
              <a:t>Python</a:t>
            </a:r>
            <a:r>
              <a:rPr lang="zh-CN" altLang="en-US" sz="1600" dirty="0"/>
              <a:t>的版本需要大于或等于</a:t>
            </a:r>
            <a:r>
              <a:rPr lang="en-US" altLang="zh-CN" sz="1600" dirty="0"/>
              <a:t>3.6</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zh-CN" altLang="en-US" sz="1600" dirty="0"/>
              <a:t>除了</a:t>
            </a:r>
            <a:r>
              <a:rPr lang="en-US" altLang="zh-CN" sz="1600" dirty="0"/>
              <a:t>Python3</a:t>
            </a:r>
            <a:r>
              <a:rPr lang="zh-CN" altLang="en-US" sz="1600" dirty="0"/>
              <a:t>的自带的函数和标准库，还需要安装以下几个三方库才能运行</a:t>
            </a:r>
            <a:r>
              <a:rPr lang="en-US" altLang="zh-CN" sz="1600" dirty="0" err="1"/>
              <a:t>LiCSBAS</a:t>
            </a:r>
            <a:r>
              <a:rPr lang="zh-CN" altLang="en-US" sz="1600" dirty="0"/>
              <a:t>：</a:t>
            </a:r>
            <a:endParaRPr lang="en-US" altLang="zh-CN" sz="1600" dirty="0"/>
          </a:p>
          <a:p>
            <a:pPr algn="l"/>
            <a:endParaRPr lang="en-US" altLang="zh-CN" sz="1600" dirty="0"/>
          </a:p>
          <a:p>
            <a:pPr algn="l"/>
            <a:r>
              <a:rPr lang="en-US" altLang="zh-CN" sz="1600" dirty="0" err="1"/>
              <a:t>astropy</a:t>
            </a:r>
            <a:r>
              <a:rPr lang="en-US" altLang="zh-CN" sz="1600" dirty="0"/>
              <a:t>  beautifulsoup4  </a:t>
            </a:r>
            <a:r>
              <a:rPr lang="en-US" altLang="zh-CN" sz="1600" dirty="0" err="1"/>
              <a:t>gdal</a:t>
            </a:r>
            <a:r>
              <a:rPr lang="en-US" altLang="zh-CN" sz="1600" dirty="0"/>
              <a:t> (</a:t>
            </a:r>
            <a:r>
              <a:rPr lang="zh-CN" altLang="en-US" sz="1600" dirty="0"/>
              <a:t>≥</a:t>
            </a:r>
            <a:r>
              <a:rPr lang="en-US" altLang="zh-CN" sz="1600" dirty="0"/>
              <a:t>2.4)  h5py  matplotlib  </a:t>
            </a:r>
            <a:r>
              <a:rPr lang="en-US" altLang="zh-CN" sz="1600" dirty="0" err="1"/>
              <a:t>numpy</a:t>
            </a:r>
            <a:r>
              <a:rPr lang="en-US" altLang="zh-CN" sz="1600" dirty="0"/>
              <a:t>  </a:t>
            </a:r>
            <a:r>
              <a:rPr lang="en-US" altLang="zh-CN" sz="1600" dirty="0" err="1"/>
              <a:t>psutil</a:t>
            </a:r>
            <a:r>
              <a:rPr lang="en-US" altLang="zh-CN" sz="1600" dirty="0"/>
              <a:t>  requests  shapely  </a:t>
            </a:r>
            <a:r>
              <a:rPr lang="en-US" altLang="zh-CN" sz="1600" dirty="0" err="1"/>
              <a:t>statsmodels</a:t>
            </a:r>
            <a:endParaRPr lang="en-US" altLang="zh-CN" sz="1600" dirty="0"/>
          </a:p>
          <a:p>
            <a:pPr algn="l"/>
            <a:endParaRPr lang="en-US" altLang="zh-CN" sz="1600" dirty="0"/>
          </a:p>
          <a:p>
            <a:pPr marL="285750" indent="-285750" algn="l">
              <a:buFont typeface="Arial" panose="020B0604020202020204" pitchFamily="34" charset="0"/>
              <a:buChar char="•"/>
            </a:pPr>
            <a:r>
              <a:rPr lang="zh-CN" altLang="en-US" sz="1600" dirty="0"/>
              <a:t>环境搭好后将正确格式（见</a:t>
            </a:r>
            <a:r>
              <a:rPr lang="en-US" altLang="zh-CN" sz="1600" dirty="0"/>
              <a:t>ppt</a:t>
            </a:r>
            <a:r>
              <a:rPr lang="zh-CN" altLang="en-US" sz="1600" dirty="0"/>
              <a:t>第四页）的文件放到虚拟机内即可通过批处理文件进行处理，下图和右图为</a:t>
            </a:r>
            <a:r>
              <a:rPr lang="en-US" altLang="zh-CN" sz="1600" dirty="0"/>
              <a:t>batch</a:t>
            </a:r>
            <a:r>
              <a:rPr lang="zh-CN" altLang="en-US" sz="1600" dirty="0"/>
              <a:t>文件中的选项设置；</a:t>
            </a:r>
            <a:endParaRPr lang="en-US" altLang="zh-CN" sz="1600" dirty="0"/>
          </a:p>
        </p:txBody>
      </p:sp>
      <p:pic>
        <p:nvPicPr>
          <p:cNvPr id="5" name="图片 4">
            <a:extLst>
              <a:ext uri="{FF2B5EF4-FFF2-40B4-BE49-F238E27FC236}">
                <a16:creationId xmlns:a16="http://schemas.microsoft.com/office/drawing/2014/main" id="{46FCAFB9-AE7A-40B8-8F3B-FDB10F21D58C}"/>
              </a:ext>
            </a:extLst>
          </p:cNvPr>
          <p:cNvPicPr>
            <a:picLocks noChangeAspect="1"/>
          </p:cNvPicPr>
          <p:nvPr/>
        </p:nvPicPr>
        <p:blipFill rotWithShape="1">
          <a:blip r:embed="rId2"/>
          <a:srcRect t="35574" r="30709"/>
          <a:stretch/>
        </p:blipFill>
        <p:spPr>
          <a:xfrm>
            <a:off x="4884011" y="4405799"/>
            <a:ext cx="3093788" cy="2306107"/>
          </a:xfrm>
          <a:prstGeom prst="rect">
            <a:avLst/>
          </a:prstGeom>
        </p:spPr>
      </p:pic>
      <p:pic>
        <p:nvPicPr>
          <p:cNvPr id="6" name="图片 5">
            <a:extLst>
              <a:ext uri="{FF2B5EF4-FFF2-40B4-BE49-F238E27FC236}">
                <a16:creationId xmlns:a16="http://schemas.microsoft.com/office/drawing/2014/main" id="{C00542A8-037B-4564-9B36-2E3BE830164E}"/>
              </a:ext>
            </a:extLst>
          </p:cNvPr>
          <p:cNvPicPr>
            <a:picLocks noChangeAspect="1"/>
          </p:cNvPicPr>
          <p:nvPr/>
        </p:nvPicPr>
        <p:blipFill>
          <a:blip r:embed="rId3"/>
          <a:stretch>
            <a:fillRect/>
          </a:stretch>
        </p:blipFill>
        <p:spPr>
          <a:xfrm>
            <a:off x="8305975" y="1251441"/>
            <a:ext cx="2818701" cy="5373500"/>
          </a:xfrm>
          <a:prstGeom prst="rect">
            <a:avLst/>
          </a:prstGeom>
        </p:spPr>
      </p:pic>
      <p:pic>
        <p:nvPicPr>
          <p:cNvPr id="7" name="图片 6">
            <a:extLst>
              <a:ext uri="{FF2B5EF4-FFF2-40B4-BE49-F238E27FC236}">
                <a16:creationId xmlns:a16="http://schemas.microsoft.com/office/drawing/2014/main" id="{CF19D767-0CC1-437F-A24A-3294D0352CDD}"/>
              </a:ext>
            </a:extLst>
          </p:cNvPr>
          <p:cNvPicPr>
            <a:picLocks noChangeAspect="1"/>
          </p:cNvPicPr>
          <p:nvPr/>
        </p:nvPicPr>
        <p:blipFill>
          <a:blip r:embed="rId4"/>
          <a:stretch>
            <a:fillRect/>
          </a:stretch>
        </p:blipFill>
        <p:spPr>
          <a:xfrm>
            <a:off x="431065" y="4840977"/>
            <a:ext cx="4358820" cy="1207718"/>
          </a:xfrm>
          <a:prstGeom prst="rect">
            <a:avLst/>
          </a:prstGeom>
        </p:spPr>
      </p:pic>
    </p:spTree>
    <p:extLst>
      <p:ext uri="{BB962C8B-B14F-4D97-AF65-F5344CB8AC3E}">
        <p14:creationId xmlns:p14="http://schemas.microsoft.com/office/powerpoint/2010/main" val="1640515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4B98245-4067-40A3-A481-A187A6F83110}"/>
              </a:ext>
            </a:extLst>
          </p:cNvPr>
          <p:cNvSpPr txBox="1"/>
          <p:nvPr/>
        </p:nvSpPr>
        <p:spPr>
          <a:xfrm>
            <a:off x="1055888" y="1338946"/>
            <a:ext cx="9726848" cy="1077218"/>
          </a:xfrm>
          <a:prstGeom prst="rect">
            <a:avLst/>
          </a:prstGeom>
          <a:noFill/>
        </p:spPr>
        <p:txBody>
          <a:bodyPr wrap="square" rtlCol="0">
            <a:spAutoFit/>
          </a:bodyPr>
          <a:lstStyle/>
          <a:p>
            <a:pPr marL="285750" indent="-285750">
              <a:buFont typeface="Arial" panose="020B0604020202020204" pitchFamily="34" charset="0"/>
              <a:buChar char="•"/>
            </a:pPr>
            <a:r>
              <a:rPr lang="zh-CN" altLang="en-US" sz="1600" dirty="0"/>
              <a:t>更多细节请参考</a:t>
            </a:r>
            <a:r>
              <a:rPr lang="en-US" altLang="zh-CN" sz="1600" dirty="0" err="1"/>
              <a:t>LiCSBAS</a:t>
            </a:r>
            <a:r>
              <a:rPr lang="zh-CN" altLang="en-US" sz="1600" dirty="0"/>
              <a:t>的主页：</a:t>
            </a:r>
            <a:r>
              <a:rPr lang="en-US" altLang="zh-CN" sz="1600" dirty="0">
                <a:hlinkClick r:id="rId2"/>
              </a:rPr>
              <a:t>https://github.com/yumorishita/LiCSBAS</a:t>
            </a:r>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en-US" altLang="zh-CN" sz="1600" dirty="0" err="1"/>
              <a:t>LiCSBAS</a:t>
            </a:r>
            <a:r>
              <a:rPr lang="zh-CN" altLang="en-US" sz="1600" dirty="0"/>
              <a:t>主页提供了一个处理的实例供参考：</a:t>
            </a:r>
            <a:r>
              <a:rPr lang="en-US" altLang="zh-CN" sz="1600" dirty="0">
                <a:hlinkClick r:id="rId3"/>
              </a:rPr>
              <a:t>https://raw.githubusercontent.com/wiki/yumorishita/LiCSBAS/sample/LiCSBAS_sample_CF.tar.gz</a:t>
            </a:r>
            <a:endParaRPr lang="en-US" altLang="zh-CN" sz="1600" dirty="0"/>
          </a:p>
        </p:txBody>
      </p:sp>
      <p:sp>
        <p:nvSpPr>
          <p:cNvPr id="10" name="文本占位符 1">
            <a:extLst>
              <a:ext uri="{FF2B5EF4-FFF2-40B4-BE49-F238E27FC236}">
                <a16:creationId xmlns:a16="http://schemas.microsoft.com/office/drawing/2014/main" id="{F5A6FFE8-E33E-4F7C-8B2C-7136769521E1}"/>
              </a:ext>
            </a:extLst>
          </p:cNvPr>
          <p:cNvSpPr>
            <a:spLocks noGrp="1"/>
          </p:cNvSpPr>
          <p:nvPr>
            <p:ph type="body" sz="quarter" idx="10"/>
          </p:nvPr>
        </p:nvSpPr>
        <p:spPr>
          <a:xfrm>
            <a:off x="742950" y="523702"/>
            <a:ext cx="7234100" cy="507076"/>
          </a:xfrm>
        </p:spPr>
        <p:txBody>
          <a:bodyPr/>
          <a:lstStyle/>
          <a:p>
            <a:r>
              <a:rPr lang="zh-CN" altLang="en-US" dirty="0"/>
              <a:t>细节与实例</a:t>
            </a:r>
          </a:p>
        </p:txBody>
      </p:sp>
      <p:pic>
        <p:nvPicPr>
          <p:cNvPr id="11" name="图片 10">
            <a:extLst>
              <a:ext uri="{FF2B5EF4-FFF2-40B4-BE49-F238E27FC236}">
                <a16:creationId xmlns:a16="http://schemas.microsoft.com/office/drawing/2014/main" id="{F9D03BE8-8FEE-4026-9230-CBB754820572}"/>
              </a:ext>
            </a:extLst>
          </p:cNvPr>
          <p:cNvPicPr>
            <a:picLocks noChangeAspect="1"/>
          </p:cNvPicPr>
          <p:nvPr/>
        </p:nvPicPr>
        <p:blipFill>
          <a:blip r:embed="rId4"/>
          <a:stretch>
            <a:fillRect/>
          </a:stretch>
        </p:blipFill>
        <p:spPr>
          <a:xfrm>
            <a:off x="742950" y="2665665"/>
            <a:ext cx="4702055" cy="3482853"/>
          </a:xfrm>
          <a:prstGeom prst="rect">
            <a:avLst/>
          </a:prstGeom>
        </p:spPr>
      </p:pic>
      <p:pic>
        <p:nvPicPr>
          <p:cNvPr id="12" name="图片 11">
            <a:extLst>
              <a:ext uri="{FF2B5EF4-FFF2-40B4-BE49-F238E27FC236}">
                <a16:creationId xmlns:a16="http://schemas.microsoft.com/office/drawing/2014/main" id="{E53ECDA8-A18B-49E7-BAB3-FF4FFD4AABB0}"/>
              </a:ext>
            </a:extLst>
          </p:cNvPr>
          <p:cNvPicPr>
            <a:picLocks noChangeAspect="1"/>
          </p:cNvPicPr>
          <p:nvPr/>
        </p:nvPicPr>
        <p:blipFill>
          <a:blip r:embed="rId5"/>
          <a:stretch>
            <a:fillRect/>
          </a:stretch>
        </p:blipFill>
        <p:spPr>
          <a:xfrm>
            <a:off x="5458726" y="2724331"/>
            <a:ext cx="6223992" cy="3365519"/>
          </a:xfrm>
          <a:prstGeom prst="rect">
            <a:avLst/>
          </a:prstGeom>
        </p:spPr>
      </p:pic>
      <p:sp>
        <p:nvSpPr>
          <p:cNvPr id="13" name="文本框 12">
            <a:extLst>
              <a:ext uri="{FF2B5EF4-FFF2-40B4-BE49-F238E27FC236}">
                <a16:creationId xmlns:a16="http://schemas.microsoft.com/office/drawing/2014/main" id="{1FC9FCBF-D9DE-487B-B1EE-EFEEA9DAAD49}"/>
              </a:ext>
            </a:extLst>
          </p:cNvPr>
          <p:cNvSpPr txBox="1"/>
          <p:nvPr/>
        </p:nvSpPr>
        <p:spPr>
          <a:xfrm>
            <a:off x="5212504" y="6195798"/>
            <a:ext cx="492443" cy="276999"/>
          </a:xfrm>
          <a:prstGeom prst="rect">
            <a:avLst/>
          </a:prstGeom>
          <a:noFill/>
        </p:spPr>
        <p:txBody>
          <a:bodyPr wrap="none" rtlCol="0">
            <a:spAutoFit/>
          </a:bodyPr>
          <a:lstStyle/>
          <a:p>
            <a:pPr algn="l"/>
            <a:r>
              <a:rPr lang="zh-CN" altLang="en-US" sz="1200" dirty="0"/>
              <a:t>实例</a:t>
            </a:r>
          </a:p>
        </p:txBody>
      </p:sp>
    </p:spTree>
    <p:extLst>
      <p:ext uri="{BB962C8B-B14F-4D97-AF65-F5344CB8AC3E}">
        <p14:creationId xmlns:p14="http://schemas.microsoft.com/office/powerpoint/2010/main" val="23742884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168E064D-651B-47F3-8F97-C3A899E2A918}"/>
              </a:ext>
            </a:extLst>
          </p:cNvPr>
          <p:cNvSpPr>
            <a:spLocks noGrp="1"/>
          </p:cNvSpPr>
          <p:nvPr>
            <p:ph type="body" sz="quarter" idx="10"/>
          </p:nvPr>
        </p:nvSpPr>
        <p:spPr/>
        <p:txBody>
          <a:bodyPr/>
          <a:lstStyle/>
          <a:p>
            <a:r>
              <a:rPr lang="zh-CN" altLang="en-US" dirty="0"/>
              <a:t>参考文献</a:t>
            </a:r>
          </a:p>
        </p:txBody>
      </p:sp>
      <p:sp>
        <p:nvSpPr>
          <p:cNvPr id="4" name="矩形 3">
            <a:extLst>
              <a:ext uri="{FF2B5EF4-FFF2-40B4-BE49-F238E27FC236}">
                <a16:creationId xmlns:a16="http://schemas.microsoft.com/office/drawing/2014/main" id="{BD790C34-919C-43E1-8268-A9EB6C9160A4}"/>
              </a:ext>
            </a:extLst>
          </p:cNvPr>
          <p:cNvSpPr/>
          <p:nvPr/>
        </p:nvSpPr>
        <p:spPr>
          <a:xfrm>
            <a:off x="604280" y="1499754"/>
            <a:ext cx="10983439" cy="4955203"/>
          </a:xfrm>
          <a:prstGeom prst="rect">
            <a:avLst/>
          </a:prstGeom>
        </p:spPr>
        <p:txBody>
          <a:bodyPr wrap="square">
            <a:spAutoFit/>
          </a:bodyPr>
          <a:lstStyle/>
          <a:p>
            <a:pPr marL="285750" indent="-285750">
              <a:buFont typeface="Arial" panose="020B0604020202020204" pitchFamily="34" charset="0"/>
              <a:buChar char="•"/>
            </a:pPr>
            <a:r>
              <a:rPr lang="en-US" altLang="zh-CN" sz="1200" dirty="0" err="1">
                <a:solidFill>
                  <a:srgbClr val="222222"/>
                </a:solidFill>
                <a:latin typeface="Arial" panose="020B0604020202020204" pitchFamily="34" charset="0"/>
              </a:rPr>
              <a:t>Lazecký</a:t>
            </a:r>
            <a:r>
              <a:rPr lang="en-US" altLang="zh-CN" sz="1200" dirty="0">
                <a:solidFill>
                  <a:srgbClr val="222222"/>
                </a:solidFill>
                <a:latin typeface="Arial" panose="020B0604020202020204" pitchFamily="34" charset="0"/>
              </a:rPr>
              <a:t>, M.; </a:t>
            </a:r>
            <a:r>
              <a:rPr lang="en-US" altLang="zh-CN" sz="1200" dirty="0" err="1">
                <a:solidFill>
                  <a:srgbClr val="222222"/>
                </a:solidFill>
                <a:latin typeface="Arial" panose="020B0604020202020204" pitchFamily="34" charset="0"/>
              </a:rPr>
              <a:t>Spaans</a:t>
            </a:r>
            <a:r>
              <a:rPr lang="en-US" altLang="zh-CN" sz="1200" dirty="0">
                <a:solidFill>
                  <a:srgbClr val="222222"/>
                </a:solidFill>
                <a:latin typeface="Arial" panose="020B0604020202020204" pitchFamily="34" charset="0"/>
              </a:rPr>
              <a:t>, K.; González, P.J.; </a:t>
            </a:r>
            <a:r>
              <a:rPr lang="en-US" altLang="zh-CN" sz="1200" dirty="0" err="1">
                <a:solidFill>
                  <a:srgbClr val="222222"/>
                </a:solidFill>
                <a:latin typeface="Arial" panose="020B0604020202020204" pitchFamily="34" charset="0"/>
              </a:rPr>
              <a:t>Maghsoudi</a:t>
            </a:r>
            <a:r>
              <a:rPr lang="en-US" altLang="zh-CN" sz="1200" dirty="0">
                <a:solidFill>
                  <a:srgbClr val="222222"/>
                </a:solidFill>
                <a:latin typeface="Arial" panose="020B0604020202020204" pitchFamily="34" charset="0"/>
              </a:rPr>
              <a:t>, Y.; </a:t>
            </a:r>
            <a:r>
              <a:rPr lang="en-US" altLang="zh-CN" sz="1200" dirty="0" err="1">
                <a:solidFill>
                  <a:srgbClr val="222222"/>
                </a:solidFill>
                <a:latin typeface="Arial" panose="020B0604020202020204" pitchFamily="34" charset="0"/>
              </a:rPr>
              <a:t>Morishita</a:t>
            </a:r>
            <a:r>
              <a:rPr lang="en-US" altLang="zh-CN" sz="1200" dirty="0">
                <a:solidFill>
                  <a:srgbClr val="222222"/>
                </a:solidFill>
                <a:latin typeface="Arial" panose="020B0604020202020204" pitchFamily="34" charset="0"/>
              </a:rPr>
              <a:t>, Y.; Albino, F.; Elliott, J.; Greenall, N.; Hatton, E.; Hooper, A.; </a:t>
            </a:r>
            <a:r>
              <a:rPr lang="en-US" altLang="zh-CN" sz="1200" dirty="0" err="1">
                <a:solidFill>
                  <a:srgbClr val="222222"/>
                </a:solidFill>
                <a:latin typeface="Arial" panose="020B0604020202020204" pitchFamily="34" charset="0"/>
              </a:rPr>
              <a:t>Juncu</a:t>
            </a:r>
            <a:r>
              <a:rPr lang="en-US" altLang="zh-CN" sz="1200" dirty="0">
                <a:solidFill>
                  <a:srgbClr val="222222"/>
                </a:solidFill>
                <a:latin typeface="Arial" panose="020B0604020202020204" pitchFamily="34" charset="0"/>
              </a:rPr>
              <a:t>, D.; McDougall, A.; Walters, R.J.; Watson, C.S.; Weiss, J.R.; Wright, T.J. </a:t>
            </a:r>
            <a:r>
              <a:rPr lang="en-US" altLang="zh-CN" sz="1200" dirty="0" err="1">
                <a:solidFill>
                  <a:srgbClr val="222222"/>
                </a:solidFill>
                <a:latin typeface="Arial" panose="020B0604020202020204" pitchFamily="34" charset="0"/>
              </a:rPr>
              <a:t>LiCSAR</a:t>
            </a:r>
            <a:r>
              <a:rPr lang="en-US" altLang="zh-CN" sz="1200" dirty="0">
                <a:solidFill>
                  <a:srgbClr val="222222"/>
                </a:solidFill>
                <a:latin typeface="Arial" panose="020B0604020202020204" pitchFamily="34" charset="0"/>
              </a:rPr>
              <a:t>: An Automatic </a:t>
            </a:r>
            <a:r>
              <a:rPr lang="en-US" altLang="zh-CN" sz="1200" dirty="0" err="1">
                <a:solidFill>
                  <a:srgbClr val="222222"/>
                </a:solidFill>
                <a:latin typeface="Arial" panose="020B0604020202020204" pitchFamily="34" charset="0"/>
              </a:rPr>
              <a:t>InSAR</a:t>
            </a:r>
            <a:r>
              <a:rPr lang="en-US" altLang="zh-CN" sz="1200" dirty="0">
                <a:solidFill>
                  <a:srgbClr val="222222"/>
                </a:solidFill>
                <a:latin typeface="Arial" panose="020B0604020202020204" pitchFamily="34" charset="0"/>
              </a:rPr>
              <a:t> Tool for Measuring and Monitoring Tectonic and Volcanic Activity. </a:t>
            </a:r>
            <a:r>
              <a:rPr lang="en-US" altLang="zh-CN" sz="1200" i="1" dirty="0">
                <a:solidFill>
                  <a:srgbClr val="222222"/>
                </a:solidFill>
                <a:latin typeface="Arial" panose="020B0604020202020204" pitchFamily="34" charset="0"/>
              </a:rPr>
              <a:t>Remote Sens.</a:t>
            </a:r>
            <a:r>
              <a:rPr lang="en-US" altLang="zh-CN" sz="1200" dirty="0">
                <a:solidFill>
                  <a:srgbClr val="222222"/>
                </a:solidFill>
                <a:latin typeface="Arial" panose="020B0604020202020204" pitchFamily="34" charset="0"/>
              </a:rPr>
              <a:t> </a:t>
            </a:r>
            <a:r>
              <a:rPr lang="en-US" altLang="zh-CN" sz="1200" b="1" dirty="0">
                <a:solidFill>
                  <a:srgbClr val="222222"/>
                </a:solidFill>
                <a:latin typeface="Arial" panose="020B0604020202020204" pitchFamily="34" charset="0"/>
              </a:rPr>
              <a:t>2020</a:t>
            </a:r>
            <a:r>
              <a:rPr lang="en-US" altLang="zh-CN" sz="1200" dirty="0">
                <a:solidFill>
                  <a:srgbClr val="222222"/>
                </a:solidFill>
                <a:latin typeface="Arial" panose="020B0604020202020204" pitchFamily="34" charset="0"/>
              </a:rPr>
              <a:t>, </a:t>
            </a:r>
            <a:r>
              <a:rPr lang="en-US" altLang="zh-CN" sz="1200" i="1" dirty="0">
                <a:solidFill>
                  <a:srgbClr val="222222"/>
                </a:solidFill>
                <a:latin typeface="Arial" panose="020B0604020202020204" pitchFamily="34" charset="0"/>
              </a:rPr>
              <a:t>12</a:t>
            </a:r>
            <a:r>
              <a:rPr lang="en-US" altLang="zh-CN" sz="1200" dirty="0">
                <a:solidFill>
                  <a:srgbClr val="222222"/>
                </a:solidFill>
                <a:latin typeface="Arial" panose="020B0604020202020204" pitchFamily="34" charset="0"/>
              </a:rPr>
              <a:t>, 2430. </a:t>
            </a:r>
            <a:r>
              <a:rPr lang="en-US" altLang="zh-CN" sz="1200" dirty="0">
                <a:solidFill>
                  <a:srgbClr val="222222"/>
                </a:solidFill>
                <a:latin typeface="Arial" panose="020B0604020202020204" pitchFamily="34" charset="0"/>
                <a:hlinkClick r:id="rId2"/>
              </a:rPr>
              <a:t>https://doi.org/10.3390/rs12152430</a:t>
            </a:r>
            <a:endParaRPr lang="en-US" altLang="zh-CN" sz="1200" dirty="0">
              <a:solidFill>
                <a:srgbClr val="222222"/>
              </a:solidFill>
              <a:latin typeface="Arial" panose="020B0604020202020204" pitchFamily="34" charset="0"/>
            </a:endParaRPr>
          </a:p>
          <a:p>
            <a:pPr marL="285750" indent="-285750">
              <a:buFont typeface="Arial" panose="020B0604020202020204" pitchFamily="34" charset="0"/>
              <a:buChar char="•"/>
            </a:pPr>
            <a:endParaRPr lang="en-US" altLang="zh-CN" sz="1200" dirty="0">
              <a:solidFill>
                <a:srgbClr val="222222"/>
              </a:solidFill>
              <a:latin typeface="Arial" panose="020B0604020202020204" pitchFamily="34" charset="0"/>
            </a:endParaRPr>
          </a:p>
          <a:p>
            <a:pPr marL="285750" indent="-285750">
              <a:buFont typeface="Arial" panose="020B0604020202020204" pitchFamily="34" charset="0"/>
              <a:buChar char="•"/>
            </a:pPr>
            <a:r>
              <a:rPr lang="en-US" altLang="zh-CN" sz="1200" dirty="0" err="1">
                <a:solidFill>
                  <a:srgbClr val="222222"/>
                </a:solidFill>
                <a:latin typeface="Arial" panose="020B0604020202020204" pitchFamily="34" charset="0"/>
              </a:rPr>
              <a:t>Morishita</a:t>
            </a:r>
            <a:r>
              <a:rPr lang="en-US" altLang="zh-CN" sz="1200" dirty="0">
                <a:solidFill>
                  <a:srgbClr val="222222"/>
                </a:solidFill>
                <a:latin typeface="Arial" panose="020B0604020202020204" pitchFamily="34" charset="0"/>
              </a:rPr>
              <a:t>, Y.; </a:t>
            </a:r>
            <a:r>
              <a:rPr lang="en-US" altLang="zh-CN" sz="1200" dirty="0" err="1">
                <a:solidFill>
                  <a:srgbClr val="222222"/>
                </a:solidFill>
                <a:latin typeface="Arial" panose="020B0604020202020204" pitchFamily="34" charset="0"/>
              </a:rPr>
              <a:t>Lazecky</a:t>
            </a:r>
            <a:r>
              <a:rPr lang="en-US" altLang="zh-CN" sz="1200" dirty="0">
                <a:solidFill>
                  <a:srgbClr val="222222"/>
                </a:solidFill>
                <a:latin typeface="Arial" panose="020B0604020202020204" pitchFamily="34" charset="0"/>
              </a:rPr>
              <a:t>, M.; Wright, T.J.; Weiss, J.R.; Elliott, J.R.; Hooper, A. </a:t>
            </a:r>
            <a:r>
              <a:rPr lang="en-US" altLang="zh-CN" sz="1200" dirty="0" err="1">
                <a:solidFill>
                  <a:srgbClr val="222222"/>
                </a:solidFill>
                <a:latin typeface="Arial" panose="020B0604020202020204" pitchFamily="34" charset="0"/>
              </a:rPr>
              <a:t>LiCSBAS</a:t>
            </a:r>
            <a:r>
              <a:rPr lang="en-US" altLang="zh-CN" sz="1200" dirty="0">
                <a:solidFill>
                  <a:srgbClr val="222222"/>
                </a:solidFill>
                <a:latin typeface="Arial" panose="020B0604020202020204" pitchFamily="34" charset="0"/>
              </a:rPr>
              <a:t>: An Open-Source </a:t>
            </a:r>
            <a:r>
              <a:rPr lang="en-US" altLang="zh-CN" sz="1200" dirty="0" err="1">
                <a:solidFill>
                  <a:srgbClr val="222222"/>
                </a:solidFill>
                <a:latin typeface="Arial" panose="020B0604020202020204" pitchFamily="34" charset="0"/>
              </a:rPr>
              <a:t>InSAR</a:t>
            </a:r>
            <a:r>
              <a:rPr lang="en-US" altLang="zh-CN" sz="1200" dirty="0">
                <a:solidFill>
                  <a:srgbClr val="222222"/>
                </a:solidFill>
                <a:latin typeface="Arial" panose="020B0604020202020204" pitchFamily="34" charset="0"/>
              </a:rPr>
              <a:t> Time Series Analysis Package Integrated with the </a:t>
            </a:r>
            <a:r>
              <a:rPr lang="en-US" altLang="zh-CN" sz="1200" dirty="0" err="1">
                <a:solidFill>
                  <a:srgbClr val="222222"/>
                </a:solidFill>
                <a:latin typeface="Arial" panose="020B0604020202020204" pitchFamily="34" charset="0"/>
              </a:rPr>
              <a:t>LiCSAR</a:t>
            </a:r>
            <a:r>
              <a:rPr lang="en-US" altLang="zh-CN" sz="1200" dirty="0">
                <a:solidFill>
                  <a:srgbClr val="222222"/>
                </a:solidFill>
                <a:latin typeface="Arial" panose="020B0604020202020204" pitchFamily="34" charset="0"/>
              </a:rPr>
              <a:t> Automated Sentinel-1 </a:t>
            </a:r>
            <a:r>
              <a:rPr lang="en-US" altLang="zh-CN" sz="1200" dirty="0" err="1">
                <a:solidFill>
                  <a:srgbClr val="222222"/>
                </a:solidFill>
                <a:latin typeface="Arial" panose="020B0604020202020204" pitchFamily="34" charset="0"/>
              </a:rPr>
              <a:t>InSAR</a:t>
            </a:r>
            <a:r>
              <a:rPr lang="en-US" altLang="zh-CN" sz="1200" dirty="0">
                <a:solidFill>
                  <a:srgbClr val="222222"/>
                </a:solidFill>
                <a:latin typeface="Arial" panose="020B0604020202020204" pitchFamily="34" charset="0"/>
              </a:rPr>
              <a:t> Processor. </a:t>
            </a:r>
            <a:r>
              <a:rPr lang="en-US" altLang="zh-CN" sz="1200" i="1" dirty="0">
                <a:solidFill>
                  <a:srgbClr val="222222"/>
                </a:solidFill>
                <a:latin typeface="Arial" panose="020B0604020202020204" pitchFamily="34" charset="0"/>
              </a:rPr>
              <a:t>Remote Sens.</a:t>
            </a:r>
            <a:r>
              <a:rPr lang="en-US" altLang="zh-CN" sz="1200" dirty="0">
                <a:solidFill>
                  <a:srgbClr val="222222"/>
                </a:solidFill>
                <a:latin typeface="Arial" panose="020B0604020202020204" pitchFamily="34" charset="0"/>
              </a:rPr>
              <a:t> </a:t>
            </a:r>
            <a:r>
              <a:rPr lang="en-US" altLang="zh-CN" sz="1200" b="1" dirty="0">
                <a:solidFill>
                  <a:srgbClr val="222222"/>
                </a:solidFill>
                <a:latin typeface="Arial" panose="020B0604020202020204" pitchFamily="34" charset="0"/>
              </a:rPr>
              <a:t>2020</a:t>
            </a:r>
            <a:r>
              <a:rPr lang="en-US" altLang="zh-CN" sz="1200" dirty="0">
                <a:solidFill>
                  <a:srgbClr val="222222"/>
                </a:solidFill>
                <a:latin typeface="Arial" panose="020B0604020202020204" pitchFamily="34" charset="0"/>
              </a:rPr>
              <a:t>, </a:t>
            </a:r>
            <a:r>
              <a:rPr lang="en-US" altLang="zh-CN" sz="1200" i="1" dirty="0">
                <a:solidFill>
                  <a:srgbClr val="222222"/>
                </a:solidFill>
                <a:latin typeface="Arial" panose="020B0604020202020204" pitchFamily="34" charset="0"/>
              </a:rPr>
              <a:t>12</a:t>
            </a:r>
            <a:r>
              <a:rPr lang="en-US" altLang="zh-CN" sz="1200" dirty="0">
                <a:solidFill>
                  <a:srgbClr val="222222"/>
                </a:solidFill>
                <a:latin typeface="Arial" panose="020B0604020202020204" pitchFamily="34" charset="0"/>
              </a:rPr>
              <a:t>, 424. </a:t>
            </a:r>
            <a:r>
              <a:rPr lang="en-US" altLang="zh-CN" sz="1200" dirty="0">
                <a:solidFill>
                  <a:srgbClr val="222222"/>
                </a:solidFill>
                <a:latin typeface="Arial" panose="020B0604020202020204" pitchFamily="34" charset="0"/>
                <a:hlinkClick r:id="rId3"/>
              </a:rPr>
              <a:t>https://doi.org/10.3390/rs12030424</a:t>
            </a:r>
            <a:endParaRPr lang="en-US" altLang="zh-CN" sz="1200" dirty="0">
              <a:solidFill>
                <a:srgbClr val="222222"/>
              </a:solidFill>
              <a:latin typeface="Arial" panose="020B0604020202020204" pitchFamily="34" charset="0"/>
            </a:endParaRPr>
          </a:p>
          <a:p>
            <a:pPr marL="285750" indent="-285750">
              <a:buFont typeface="Arial" panose="020B0604020202020204" pitchFamily="34" charset="0"/>
              <a:buChar char="•"/>
            </a:pPr>
            <a:endParaRPr lang="en-US" altLang="zh-CN" sz="1600" dirty="0">
              <a:solidFill>
                <a:srgbClr val="222222"/>
              </a:solidFill>
              <a:latin typeface="Arial" panose="020B0604020202020204" pitchFamily="34" charset="0"/>
            </a:endParaRPr>
          </a:p>
          <a:p>
            <a:pPr marL="285750" indent="-285750">
              <a:buFont typeface="Arial" panose="020B0604020202020204" pitchFamily="34" charset="0"/>
              <a:buChar char="•"/>
            </a:pPr>
            <a:r>
              <a:rPr lang="en-US" altLang="zh-CN" sz="1200" dirty="0">
                <a:solidFill>
                  <a:srgbClr val="222222"/>
                </a:solidFill>
                <a:latin typeface="Arial" panose="020B0604020202020204" pitchFamily="34" charset="0"/>
              </a:rPr>
              <a:t>Chen Yu, </a:t>
            </a:r>
            <a:r>
              <a:rPr lang="en-US" altLang="zh-CN" sz="1200" dirty="0" err="1">
                <a:solidFill>
                  <a:srgbClr val="222222"/>
                </a:solidFill>
                <a:latin typeface="Arial" panose="020B0604020202020204" pitchFamily="34" charset="0"/>
              </a:rPr>
              <a:t>Zhenhong</a:t>
            </a:r>
            <a:r>
              <a:rPr lang="en-US" altLang="zh-CN" sz="1200" dirty="0">
                <a:solidFill>
                  <a:srgbClr val="222222"/>
                </a:solidFill>
                <a:latin typeface="Arial" panose="020B0604020202020204" pitchFamily="34" charset="0"/>
              </a:rPr>
              <a:t> Li, Nigel T. Penna.</a:t>
            </a:r>
            <a:r>
              <a:rPr lang="zh-CN" altLang="en-US" sz="1200" dirty="0">
                <a:solidFill>
                  <a:srgbClr val="222222"/>
                </a:solidFill>
                <a:latin typeface="Arial" panose="020B0604020202020204" pitchFamily="34" charset="0"/>
              </a:rPr>
              <a:t> </a:t>
            </a:r>
            <a:r>
              <a:rPr lang="en-US" altLang="zh-CN" sz="1200" dirty="0">
                <a:solidFill>
                  <a:srgbClr val="222222"/>
                </a:solidFill>
                <a:latin typeface="Arial" panose="020B0604020202020204" pitchFamily="34" charset="0"/>
              </a:rPr>
              <a:t>Interferometric synthetic aperture radar atmospheric correction using a GPS-based iterative tropospheric decomposition model, </a:t>
            </a:r>
            <a:r>
              <a:rPr lang="en-US" altLang="zh-CN" sz="1200" i="1" dirty="0">
                <a:solidFill>
                  <a:srgbClr val="222222"/>
                </a:solidFill>
                <a:latin typeface="Arial" panose="020B0604020202020204" pitchFamily="34" charset="0"/>
              </a:rPr>
              <a:t>Remote Sensing of Environment</a:t>
            </a:r>
            <a:r>
              <a:rPr lang="en-US" altLang="zh-CN" sz="1200" dirty="0">
                <a:solidFill>
                  <a:srgbClr val="222222"/>
                </a:solidFill>
                <a:latin typeface="Arial" panose="020B0604020202020204" pitchFamily="34" charset="0"/>
              </a:rPr>
              <a:t>, </a:t>
            </a:r>
            <a:r>
              <a:rPr lang="en-US" altLang="zh-CN" sz="1200" b="1" dirty="0">
                <a:solidFill>
                  <a:srgbClr val="222222"/>
                </a:solidFill>
                <a:latin typeface="Arial" panose="020B0604020202020204" pitchFamily="34" charset="0"/>
              </a:rPr>
              <a:t>2018</a:t>
            </a:r>
            <a:r>
              <a:rPr lang="en-US" altLang="zh-CN" sz="1200" dirty="0">
                <a:solidFill>
                  <a:srgbClr val="222222"/>
                </a:solidFill>
                <a:latin typeface="Arial" panose="020B0604020202020204" pitchFamily="34" charset="0"/>
              </a:rPr>
              <a:t>, 109-121, ISSN 0034-4257, </a:t>
            </a:r>
            <a:r>
              <a:rPr lang="en-US" altLang="zh-CN" sz="1200" dirty="0">
                <a:solidFill>
                  <a:srgbClr val="222222"/>
                </a:solidFill>
                <a:latin typeface="Arial" panose="020B0604020202020204" pitchFamily="34" charset="0"/>
                <a:hlinkClick r:id="rId4">
                  <a:extLst>
                    <a:ext uri="{A12FA001-AC4F-418D-AE19-62706E023703}">
                      <ahyp:hlinkClr xmlns:ahyp="http://schemas.microsoft.com/office/drawing/2018/hyperlinkcolor" val="tx"/>
                    </a:ext>
                  </a:extLst>
                </a:hlinkClick>
              </a:rPr>
              <a:t>https://doi.org/10.1016/j.rse.2017.10.038</a:t>
            </a:r>
            <a:r>
              <a:rPr lang="en-US" altLang="zh-CN" sz="1200" dirty="0">
                <a:solidFill>
                  <a:srgbClr val="222222"/>
                </a:solidFill>
                <a:latin typeface="Arial" panose="020B0604020202020204" pitchFamily="34" charset="0"/>
              </a:rPr>
              <a:t>.</a:t>
            </a:r>
          </a:p>
          <a:p>
            <a:pPr marL="285750" indent="-285750">
              <a:buFont typeface="Arial" panose="020B0604020202020204" pitchFamily="34" charset="0"/>
              <a:buChar char="•"/>
            </a:pPr>
            <a:endParaRPr lang="en-US" altLang="zh-CN" sz="1200" dirty="0">
              <a:solidFill>
                <a:srgbClr val="222222"/>
              </a:solidFill>
              <a:latin typeface="Arial" panose="020B0604020202020204" pitchFamily="34" charset="0"/>
            </a:endParaRPr>
          </a:p>
          <a:p>
            <a:pPr marL="285750" indent="-285750">
              <a:buFont typeface="Arial" panose="020B0604020202020204" pitchFamily="34" charset="0"/>
              <a:buChar char="•"/>
            </a:pPr>
            <a:r>
              <a:rPr lang="en-US" altLang="zh-CN" sz="1200" dirty="0">
                <a:solidFill>
                  <a:srgbClr val="222222"/>
                </a:solidFill>
                <a:latin typeface="Arial" panose="020B0604020202020204" pitchFamily="34" charset="0"/>
              </a:rPr>
              <a:t>Zhang </a:t>
            </a:r>
            <a:r>
              <a:rPr lang="en-US" altLang="zh-CN" sz="1200" dirty="0" err="1">
                <a:solidFill>
                  <a:srgbClr val="222222"/>
                </a:solidFill>
                <a:latin typeface="Arial" panose="020B0604020202020204" pitchFamily="34" charset="0"/>
              </a:rPr>
              <a:t>Yunjun</a:t>
            </a:r>
            <a:r>
              <a:rPr lang="en-US" altLang="zh-CN" sz="1200" dirty="0">
                <a:solidFill>
                  <a:srgbClr val="222222"/>
                </a:solidFill>
                <a:latin typeface="Arial" panose="020B0604020202020204" pitchFamily="34" charset="0"/>
              </a:rPr>
              <a:t>, </a:t>
            </a:r>
            <a:r>
              <a:rPr lang="en-US" altLang="zh-CN" sz="1200" dirty="0" err="1">
                <a:solidFill>
                  <a:srgbClr val="222222"/>
                </a:solidFill>
                <a:latin typeface="Arial" panose="020B0604020202020204" pitchFamily="34" charset="0"/>
              </a:rPr>
              <a:t>Heresh</a:t>
            </a:r>
            <a:r>
              <a:rPr lang="en-US" altLang="zh-CN" sz="1200" dirty="0">
                <a:solidFill>
                  <a:srgbClr val="222222"/>
                </a:solidFill>
                <a:latin typeface="Arial" panose="020B0604020202020204" pitchFamily="34" charset="0"/>
              </a:rPr>
              <a:t> </a:t>
            </a:r>
            <a:r>
              <a:rPr lang="en-US" altLang="zh-CN" sz="1200" dirty="0" err="1">
                <a:solidFill>
                  <a:srgbClr val="222222"/>
                </a:solidFill>
                <a:latin typeface="Arial" panose="020B0604020202020204" pitchFamily="34" charset="0"/>
              </a:rPr>
              <a:t>Fattahi</a:t>
            </a:r>
            <a:r>
              <a:rPr lang="en-US" altLang="zh-CN" sz="1200" dirty="0">
                <a:solidFill>
                  <a:srgbClr val="222222"/>
                </a:solidFill>
                <a:latin typeface="Arial" panose="020B0604020202020204" pitchFamily="34" charset="0"/>
              </a:rPr>
              <a:t>, Falk </a:t>
            </a:r>
            <a:r>
              <a:rPr lang="en-US" altLang="zh-CN" sz="1200" dirty="0" err="1">
                <a:solidFill>
                  <a:srgbClr val="222222"/>
                </a:solidFill>
                <a:latin typeface="Arial" panose="020B0604020202020204" pitchFamily="34" charset="0"/>
              </a:rPr>
              <a:t>Amelung</a:t>
            </a:r>
            <a:r>
              <a:rPr lang="en-US" altLang="zh-CN" sz="1200" dirty="0">
                <a:solidFill>
                  <a:srgbClr val="222222"/>
                </a:solidFill>
                <a:latin typeface="Arial" panose="020B0604020202020204" pitchFamily="34" charset="0"/>
              </a:rPr>
              <a:t>. Small baseline </a:t>
            </a:r>
            <a:r>
              <a:rPr lang="en-US" altLang="zh-CN" sz="1200" dirty="0" err="1">
                <a:solidFill>
                  <a:srgbClr val="222222"/>
                </a:solidFill>
                <a:latin typeface="Arial" panose="020B0604020202020204" pitchFamily="34" charset="0"/>
              </a:rPr>
              <a:t>InSAR</a:t>
            </a:r>
            <a:r>
              <a:rPr lang="en-US" altLang="zh-CN" sz="1200" dirty="0">
                <a:solidFill>
                  <a:srgbClr val="222222"/>
                </a:solidFill>
                <a:latin typeface="Arial" panose="020B0604020202020204" pitchFamily="34" charset="0"/>
              </a:rPr>
              <a:t> time series analysis: Unwrapping error correction and noise reduction, </a:t>
            </a:r>
            <a:r>
              <a:rPr lang="en-US" altLang="zh-CN" sz="1200" i="1" dirty="0">
                <a:solidFill>
                  <a:srgbClr val="222222"/>
                </a:solidFill>
                <a:latin typeface="Arial" panose="020B0604020202020204" pitchFamily="34" charset="0"/>
              </a:rPr>
              <a:t>Computers &amp; Geosciences</a:t>
            </a:r>
            <a:r>
              <a:rPr lang="en-US" altLang="zh-CN" sz="1200" dirty="0">
                <a:solidFill>
                  <a:srgbClr val="222222"/>
                </a:solidFill>
                <a:latin typeface="Arial" panose="020B0604020202020204" pitchFamily="34" charset="0"/>
              </a:rPr>
              <a:t>, </a:t>
            </a:r>
            <a:r>
              <a:rPr lang="en-US" altLang="zh-CN" sz="1200" b="1" dirty="0">
                <a:solidFill>
                  <a:srgbClr val="222222"/>
                </a:solidFill>
                <a:latin typeface="Arial" panose="020B0604020202020204" pitchFamily="34" charset="0"/>
              </a:rPr>
              <a:t>2019</a:t>
            </a:r>
            <a:r>
              <a:rPr lang="en-US" altLang="zh-CN" sz="1200" dirty="0">
                <a:solidFill>
                  <a:srgbClr val="222222"/>
                </a:solidFill>
                <a:latin typeface="Arial" panose="020B0604020202020204" pitchFamily="34" charset="0"/>
              </a:rPr>
              <a:t>, 104331, ISSN 0098-3004, </a:t>
            </a:r>
            <a:r>
              <a:rPr lang="en-US" altLang="zh-CN" sz="1200" dirty="0">
                <a:solidFill>
                  <a:srgbClr val="222222"/>
                </a:solidFill>
                <a:latin typeface="Arial" panose="020B0604020202020204" pitchFamily="34" charset="0"/>
                <a:hlinkClick r:id="rId5"/>
              </a:rPr>
              <a:t>https://doi.org/10.1016/j.cageo.2019.104331</a:t>
            </a:r>
            <a:r>
              <a:rPr lang="en-US" altLang="zh-CN" sz="1200" dirty="0">
                <a:solidFill>
                  <a:srgbClr val="222222"/>
                </a:solidFill>
                <a:latin typeface="Arial" panose="020B0604020202020204" pitchFamily="34" charset="0"/>
              </a:rPr>
              <a:t>.</a:t>
            </a:r>
          </a:p>
          <a:p>
            <a:pPr marL="285750" indent="-285750">
              <a:buFont typeface="Arial" panose="020B0604020202020204" pitchFamily="34" charset="0"/>
              <a:buChar char="•"/>
            </a:pPr>
            <a:endParaRPr lang="en-US" altLang="zh-CN" sz="1200" dirty="0">
              <a:solidFill>
                <a:srgbClr val="222222"/>
              </a:solidFill>
              <a:latin typeface="Arial" panose="020B0604020202020204" pitchFamily="34" charset="0"/>
            </a:endParaRPr>
          </a:p>
          <a:p>
            <a:pPr marL="285750" indent="-285750">
              <a:buFont typeface="Arial" panose="020B0604020202020204" pitchFamily="34" charset="0"/>
              <a:buChar char="•"/>
            </a:pPr>
            <a:r>
              <a:rPr lang="en-US" altLang="zh-CN" sz="1200" dirty="0" err="1">
                <a:solidFill>
                  <a:srgbClr val="222222"/>
                </a:solidFill>
                <a:latin typeface="Arial" panose="020B0604020202020204" pitchFamily="34" charset="0"/>
              </a:rPr>
              <a:t>Efron</a:t>
            </a:r>
            <a:r>
              <a:rPr lang="en-US" altLang="zh-CN" sz="1200" dirty="0">
                <a:solidFill>
                  <a:srgbClr val="222222"/>
                </a:solidFill>
                <a:latin typeface="Arial" panose="020B0604020202020204" pitchFamily="34" charset="0"/>
              </a:rPr>
              <a:t>, B.; </a:t>
            </a:r>
            <a:r>
              <a:rPr lang="en-US" altLang="zh-CN" sz="1200" dirty="0" err="1">
                <a:solidFill>
                  <a:srgbClr val="222222"/>
                </a:solidFill>
                <a:latin typeface="Arial" panose="020B0604020202020204" pitchFamily="34" charset="0"/>
              </a:rPr>
              <a:t>Tibshirani</a:t>
            </a:r>
            <a:r>
              <a:rPr lang="en-US" altLang="zh-CN" sz="1200" dirty="0">
                <a:solidFill>
                  <a:srgbClr val="222222"/>
                </a:solidFill>
                <a:latin typeface="Arial" panose="020B0604020202020204" pitchFamily="34" charset="0"/>
              </a:rPr>
              <a:t>, R. Bootstrap Methods for Standard Errors, Confidence Intervals, and Other Measures of Statistical Accuracy. </a:t>
            </a:r>
            <a:r>
              <a:rPr lang="en-US" altLang="zh-CN" sz="1200" i="1" dirty="0">
                <a:solidFill>
                  <a:srgbClr val="222222"/>
                </a:solidFill>
                <a:latin typeface="Arial" panose="020B0604020202020204" pitchFamily="34" charset="0"/>
              </a:rPr>
              <a:t>Stat. Sci</a:t>
            </a:r>
            <a:r>
              <a:rPr lang="en-US" altLang="zh-CN" sz="1200" dirty="0">
                <a:solidFill>
                  <a:srgbClr val="222222"/>
                </a:solidFill>
                <a:latin typeface="Arial" panose="020B0604020202020204" pitchFamily="34" charset="0"/>
              </a:rPr>
              <a:t>. </a:t>
            </a:r>
            <a:r>
              <a:rPr lang="en-US" altLang="zh-CN" sz="1200" b="1" dirty="0">
                <a:solidFill>
                  <a:srgbClr val="222222"/>
                </a:solidFill>
                <a:latin typeface="Arial" panose="020B0604020202020204" pitchFamily="34" charset="0"/>
              </a:rPr>
              <a:t>1986</a:t>
            </a:r>
            <a:r>
              <a:rPr lang="en-US" altLang="zh-CN" sz="1200" dirty="0">
                <a:solidFill>
                  <a:srgbClr val="222222"/>
                </a:solidFill>
                <a:latin typeface="Arial" panose="020B0604020202020204" pitchFamily="34" charset="0"/>
              </a:rPr>
              <a:t>, 1, 54–75.</a:t>
            </a:r>
          </a:p>
          <a:p>
            <a:pPr marL="285750" indent="-285750">
              <a:buFont typeface="Arial" panose="020B0604020202020204" pitchFamily="34" charset="0"/>
              <a:buChar char="•"/>
            </a:pPr>
            <a:endParaRPr lang="en-US" altLang="zh-CN" sz="1200" dirty="0">
              <a:solidFill>
                <a:srgbClr val="222222"/>
              </a:solidFill>
              <a:latin typeface="Arial" panose="020B0604020202020204" pitchFamily="34" charset="0"/>
            </a:endParaRPr>
          </a:p>
          <a:p>
            <a:pPr marL="285750" indent="-285750">
              <a:buFont typeface="Arial" panose="020B0604020202020204" pitchFamily="34" charset="0"/>
              <a:buChar char="•"/>
            </a:pPr>
            <a:r>
              <a:rPr lang="en-US" altLang="zh-CN" sz="1200" dirty="0" err="1">
                <a:solidFill>
                  <a:srgbClr val="222222"/>
                </a:solidFill>
                <a:latin typeface="Arial" panose="020B0604020202020204" pitchFamily="34" charset="0"/>
              </a:rPr>
              <a:t>Doin</a:t>
            </a:r>
            <a:r>
              <a:rPr lang="en-US" altLang="zh-CN" sz="1200" dirty="0">
                <a:solidFill>
                  <a:srgbClr val="222222"/>
                </a:solidFill>
                <a:latin typeface="Arial" panose="020B0604020202020204" pitchFamily="34" charset="0"/>
              </a:rPr>
              <a:t>, M.-P., Lodge, F., </a:t>
            </a:r>
            <a:r>
              <a:rPr lang="en-US" altLang="zh-CN" sz="1200" dirty="0" err="1">
                <a:solidFill>
                  <a:srgbClr val="222222"/>
                </a:solidFill>
                <a:latin typeface="Arial" panose="020B0604020202020204" pitchFamily="34" charset="0"/>
              </a:rPr>
              <a:t>Guillaso</a:t>
            </a:r>
            <a:r>
              <a:rPr lang="en-US" altLang="zh-CN" sz="1200" dirty="0">
                <a:solidFill>
                  <a:srgbClr val="222222"/>
                </a:solidFill>
                <a:latin typeface="Arial" panose="020B0604020202020204" pitchFamily="34" charset="0"/>
              </a:rPr>
              <a:t>, S., Jolivet, R., </a:t>
            </a:r>
            <a:r>
              <a:rPr lang="en-US" altLang="zh-CN" sz="1200" dirty="0" err="1">
                <a:solidFill>
                  <a:srgbClr val="222222"/>
                </a:solidFill>
                <a:latin typeface="Arial" panose="020B0604020202020204" pitchFamily="34" charset="0"/>
              </a:rPr>
              <a:t>Lasserre</a:t>
            </a:r>
            <a:r>
              <a:rPr lang="en-US" altLang="zh-CN" sz="1200" dirty="0">
                <a:solidFill>
                  <a:srgbClr val="222222"/>
                </a:solidFill>
                <a:latin typeface="Arial" panose="020B0604020202020204" pitchFamily="34" charset="0"/>
              </a:rPr>
              <a:t>, C., </a:t>
            </a:r>
            <a:r>
              <a:rPr lang="en-US" altLang="zh-CN" sz="1200" dirty="0" err="1">
                <a:solidFill>
                  <a:srgbClr val="222222"/>
                </a:solidFill>
                <a:latin typeface="Arial" panose="020B0604020202020204" pitchFamily="34" charset="0"/>
              </a:rPr>
              <a:t>Ducret</a:t>
            </a:r>
            <a:r>
              <a:rPr lang="en-US" altLang="zh-CN" sz="1200" dirty="0">
                <a:solidFill>
                  <a:srgbClr val="222222"/>
                </a:solidFill>
                <a:latin typeface="Arial" panose="020B0604020202020204" pitchFamily="34" charset="0"/>
              </a:rPr>
              <a:t>, G., et al. (2011). Presentation of the small baseline NSBAS processing chain on a case example: the Etna deformation monitoring from 2003 to 2010 using Envisat data. In Proceedings of “Fringe 2011 Workshop.” Frascati, Italy.</a:t>
            </a:r>
          </a:p>
          <a:p>
            <a:pPr marL="285750" indent="-285750">
              <a:buFont typeface="Arial" panose="020B0604020202020204" pitchFamily="34" charset="0"/>
              <a:buChar char="•"/>
            </a:pPr>
            <a:endParaRPr lang="en-US" altLang="zh-CN" sz="1200" dirty="0">
              <a:solidFill>
                <a:srgbClr val="222222"/>
              </a:solidFill>
              <a:latin typeface="Arial" panose="020B0604020202020204" pitchFamily="34" charset="0"/>
            </a:endParaRPr>
          </a:p>
          <a:p>
            <a:pPr marL="285750" indent="-285750">
              <a:buFont typeface="Arial" panose="020B0604020202020204" pitchFamily="34" charset="0"/>
              <a:buChar char="•"/>
            </a:pPr>
            <a:r>
              <a:rPr lang="en-US" altLang="zh-CN" sz="1200" dirty="0">
                <a:solidFill>
                  <a:srgbClr val="222222"/>
                </a:solidFill>
                <a:latin typeface="Arial" panose="020B0604020202020204" pitchFamily="34" charset="0"/>
              </a:rPr>
              <a:t>Hanssen, R. F., van </a:t>
            </a:r>
            <a:r>
              <a:rPr lang="en-US" altLang="zh-CN" sz="1200" dirty="0" err="1">
                <a:solidFill>
                  <a:srgbClr val="222222"/>
                </a:solidFill>
                <a:latin typeface="Arial" panose="020B0604020202020204" pitchFamily="34" charset="0"/>
              </a:rPr>
              <a:t>Leijen</a:t>
            </a:r>
            <a:r>
              <a:rPr lang="en-US" altLang="zh-CN" sz="1200" dirty="0">
                <a:solidFill>
                  <a:srgbClr val="222222"/>
                </a:solidFill>
                <a:latin typeface="Arial" panose="020B0604020202020204" pitchFamily="34" charset="0"/>
              </a:rPr>
              <a:t>, F. J., van </a:t>
            </a:r>
            <a:r>
              <a:rPr lang="en-US" altLang="zh-CN" sz="1200" dirty="0" err="1">
                <a:solidFill>
                  <a:srgbClr val="222222"/>
                </a:solidFill>
                <a:latin typeface="Arial" panose="020B0604020202020204" pitchFamily="34" charset="0"/>
              </a:rPr>
              <a:t>Zwieten</a:t>
            </a:r>
            <a:r>
              <a:rPr lang="en-US" altLang="zh-CN" sz="1200" dirty="0">
                <a:solidFill>
                  <a:srgbClr val="222222"/>
                </a:solidFill>
                <a:latin typeface="Arial" panose="020B0604020202020204" pitchFamily="34" charset="0"/>
              </a:rPr>
              <a:t>, G. J., Bremmer, C., </a:t>
            </a:r>
            <a:r>
              <a:rPr lang="en-US" altLang="zh-CN" sz="1200" dirty="0" err="1">
                <a:solidFill>
                  <a:srgbClr val="222222"/>
                </a:solidFill>
                <a:latin typeface="Arial" panose="020B0604020202020204" pitchFamily="34" charset="0"/>
              </a:rPr>
              <a:t>Dortland</a:t>
            </a:r>
            <a:r>
              <a:rPr lang="en-US" altLang="zh-CN" sz="1200" dirty="0">
                <a:solidFill>
                  <a:srgbClr val="222222"/>
                </a:solidFill>
                <a:latin typeface="Arial" panose="020B0604020202020204" pitchFamily="34" charset="0"/>
              </a:rPr>
              <a:t>, S., &amp; </a:t>
            </a:r>
            <a:r>
              <a:rPr lang="en-US" altLang="zh-CN" sz="1200" dirty="0" err="1">
                <a:solidFill>
                  <a:srgbClr val="222222"/>
                </a:solidFill>
                <a:latin typeface="Arial" panose="020B0604020202020204" pitchFamily="34" charset="0"/>
              </a:rPr>
              <a:t>Kleuskens</a:t>
            </a:r>
            <a:r>
              <a:rPr lang="en-US" altLang="zh-CN" sz="1200" dirty="0">
                <a:solidFill>
                  <a:srgbClr val="222222"/>
                </a:solidFill>
                <a:latin typeface="Arial" panose="020B0604020202020204" pitchFamily="34" charset="0"/>
              </a:rPr>
              <a:t>, M. (2008). Validation of existing processing chains in </a:t>
            </a:r>
            <a:r>
              <a:rPr lang="en-US" altLang="zh-CN" sz="1200" dirty="0" err="1">
                <a:solidFill>
                  <a:srgbClr val="222222"/>
                </a:solidFill>
                <a:latin typeface="Arial" panose="020B0604020202020204" pitchFamily="34" charset="0"/>
              </a:rPr>
              <a:t>TerraFirma</a:t>
            </a:r>
            <a:r>
              <a:rPr lang="en-US" altLang="zh-CN" sz="1200" dirty="0">
                <a:solidFill>
                  <a:srgbClr val="222222"/>
                </a:solidFill>
                <a:latin typeface="Arial" panose="020B0604020202020204" pitchFamily="34" charset="0"/>
              </a:rPr>
              <a:t> stage 2. Product validation : Validation in the Amsterdam and Alkmaar area Draft version 3. (</a:t>
            </a:r>
            <a:r>
              <a:rPr lang="en-US" altLang="zh-CN" sz="1200" dirty="0">
                <a:solidFill>
                  <a:srgbClr val="222222"/>
                </a:solidFill>
                <a:latin typeface="Arial" panose="020B0604020202020204" pitchFamily="34" charset="0"/>
                <a:hlinkClick r:id="rId6"/>
              </a:rPr>
              <a:t>https://raw.githubusercontent.com/wiki/yumorishita/LiCSBAS/documents/Hanssen_2008.pdf</a:t>
            </a:r>
            <a:r>
              <a:rPr lang="en-US" altLang="zh-CN" sz="1200" dirty="0">
                <a:solidFill>
                  <a:srgbClr val="222222"/>
                </a:solidFill>
                <a:latin typeface="Arial" panose="020B0604020202020204" pitchFamily="34" charset="0"/>
              </a:rPr>
              <a:t>)</a:t>
            </a:r>
          </a:p>
          <a:p>
            <a:pPr marL="285750" indent="-285750">
              <a:buFont typeface="Arial" panose="020B0604020202020204" pitchFamily="34" charset="0"/>
              <a:buChar char="•"/>
            </a:pPr>
            <a:endParaRPr lang="en-US" altLang="zh-CN" sz="1200" dirty="0">
              <a:solidFill>
                <a:srgbClr val="222222"/>
              </a:solidFill>
              <a:latin typeface="Arial" panose="020B0604020202020204" pitchFamily="34" charset="0"/>
            </a:endParaRPr>
          </a:p>
          <a:p>
            <a:pPr marL="285750" indent="-285750">
              <a:buFont typeface="Arial" panose="020B0604020202020204" pitchFamily="34" charset="0"/>
              <a:buChar char="•"/>
            </a:pPr>
            <a:r>
              <a:rPr lang="en-US" altLang="zh-CN" sz="1200" dirty="0">
                <a:solidFill>
                  <a:srgbClr val="222222"/>
                </a:solidFill>
                <a:latin typeface="Arial" panose="020B0604020202020204" pitchFamily="34" charset="0"/>
              </a:rPr>
              <a:t>López-Quiroz, P., </a:t>
            </a:r>
            <a:r>
              <a:rPr lang="en-US" altLang="zh-CN" sz="1200" dirty="0" err="1">
                <a:solidFill>
                  <a:srgbClr val="222222"/>
                </a:solidFill>
                <a:latin typeface="Arial" panose="020B0604020202020204" pitchFamily="34" charset="0"/>
              </a:rPr>
              <a:t>Doin</a:t>
            </a:r>
            <a:r>
              <a:rPr lang="en-US" altLang="zh-CN" sz="1200" dirty="0">
                <a:solidFill>
                  <a:srgbClr val="222222"/>
                </a:solidFill>
                <a:latin typeface="Arial" panose="020B0604020202020204" pitchFamily="34" charset="0"/>
              </a:rPr>
              <a:t>, M. P., </a:t>
            </a:r>
            <a:r>
              <a:rPr lang="en-US" altLang="zh-CN" sz="1200" dirty="0" err="1">
                <a:solidFill>
                  <a:srgbClr val="222222"/>
                </a:solidFill>
                <a:latin typeface="Arial" panose="020B0604020202020204" pitchFamily="34" charset="0"/>
              </a:rPr>
              <a:t>Tupin</a:t>
            </a:r>
            <a:r>
              <a:rPr lang="en-US" altLang="zh-CN" sz="1200" dirty="0">
                <a:solidFill>
                  <a:srgbClr val="222222"/>
                </a:solidFill>
                <a:latin typeface="Arial" panose="020B0604020202020204" pitchFamily="34" charset="0"/>
              </a:rPr>
              <a:t>, F., </a:t>
            </a:r>
            <a:r>
              <a:rPr lang="en-US" altLang="zh-CN" sz="1200" dirty="0" err="1">
                <a:solidFill>
                  <a:srgbClr val="222222"/>
                </a:solidFill>
                <a:latin typeface="Arial" panose="020B0604020202020204" pitchFamily="34" charset="0"/>
              </a:rPr>
              <a:t>Briole</a:t>
            </a:r>
            <a:r>
              <a:rPr lang="en-US" altLang="zh-CN" sz="1200" dirty="0">
                <a:solidFill>
                  <a:srgbClr val="222222"/>
                </a:solidFill>
                <a:latin typeface="Arial" panose="020B0604020202020204" pitchFamily="34" charset="0"/>
              </a:rPr>
              <a:t>, P., &amp; Nicolas, J. M.. Time series analysis of Mexico City subsidence constrained by radar interferometry. </a:t>
            </a:r>
            <a:r>
              <a:rPr lang="en-US" altLang="zh-CN" sz="1200" i="1" dirty="0">
                <a:solidFill>
                  <a:srgbClr val="222222"/>
                </a:solidFill>
                <a:latin typeface="Arial" panose="020B0604020202020204" pitchFamily="34" charset="0"/>
              </a:rPr>
              <a:t>Journal of Applied Geophysics</a:t>
            </a:r>
            <a:r>
              <a:rPr lang="en-US" altLang="zh-CN" sz="1200" dirty="0">
                <a:solidFill>
                  <a:srgbClr val="222222"/>
                </a:solidFill>
                <a:latin typeface="Arial" panose="020B0604020202020204" pitchFamily="34" charset="0"/>
              </a:rPr>
              <a:t>, </a:t>
            </a:r>
            <a:r>
              <a:rPr lang="en-US" altLang="zh-CN" sz="1200" b="1" dirty="0">
                <a:solidFill>
                  <a:srgbClr val="222222"/>
                </a:solidFill>
                <a:latin typeface="Arial" panose="020B0604020202020204" pitchFamily="34" charset="0"/>
              </a:rPr>
              <a:t>2009</a:t>
            </a:r>
            <a:r>
              <a:rPr lang="en-US" altLang="zh-CN" sz="1200" dirty="0">
                <a:solidFill>
                  <a:srgbClr val="222222"/>
                </a:solidFill>
                <a:latin typeface="Arial" panose="020B0604020202020204" pitchFamily="34" charset="0"/>
              </a:rPr>
              <a:t>, 69(1), 1–15. https://doi.org/10.1016/j.jappgeo.2009.02.006</a:t>
            </a:r>
          </a:p>
          <a:p>
            <a:pPr marL="285750" indent="-285750">
              <a:buFont typeface="Arial" panose="020B0604020202020204" pitchFamily="34" charset="0"/>
              <a:buChar char="•"/>
            </a:pPr>
            <a:endParaRPr lang="en-US" altLang="zh-CN" sz="1200" dirty="0">
              <a:solidFill>
                <a:srgbClr val="222222"/>
              </a:solidFill>
              <a:latin typeface="Arial" panose="020B0604020202020204" pitchFamily="34" charset="0"/>
            </a:endParaRPr>
          </a:p>
          <a:p>
            <a:pPr marL="285750" indent="-285750">
              <a:buFont typeface="Arial" panose="020B0604020202020204" pitchFamily="34" charset="0"/>
              <a:buChar char="•"/>
            </a:pPr>
            <a:endParaRPr lang="en-US" altLang="zh-CN" sz="1200" dirty="0">
              <a:solidFill>
                <a:srgbClr val="222222"/>
              </a:solidFill>
              <a:latin typeface="Arial" panose="020B0604020202020204" pitchFamily="34" charset="0"/>
            </a:endParaRPr>
          </a:p>
        </p:txBody>
      </p:sp>
    </p:spTree>
    <p:extLst>
      <p:ext uri="{BB962C8B-B14F-4D97-AF65-F5344CB8AC3E}">
        <p14:creationId xmlns:p14="http://schemas.microsoft.com/office/powerpoint/2010/main" val="32326386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723626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E97FD91-0582-4A7A-A4B2-08430153A280}"/>
              </a:ext>
            </a:extLst>
          </p:cNvPr>
          <p:cNvSpPr>
            <a:spLocks noGrp="1"/>
          </p:cNvSpPr>
          <p:nvPr>
            <p:ph type="body" sz="quarter" idx="10"/>
          </p:nvPr>
        </p:nvSpPr>
        <p:spPr>
          <a:xfrm>
            <a:off x="742948" y="523702"/>
            <a:ext cx="9437371" cy="507076"/>
          </a:xfrm>
        </p:spPr>
        <p:txBody>
          <a:bodyPr/>
          <a:lstStyle/>
          <a:p>
            <a:r>
              <a:rPr lang="en-US" altLang="zh-CN" dirty="0" err="1"/>
              <a:t>LiCSAR</a:t>
            </a:r>
            <a:r>
              <a:rPr lang="en-US" altLang="zh-CN" dirty="0"/>
              <a:t> </a:t>
            </a:r>
            <a:r>
              <a:rPr lang="en-US" altLang="zh-CN" sz="1600" dirty="0"/>
              <a:t>(Looking Into Continents from Space with Synthetic Aperture Radar)</a:t>
            </a:r>
            <a:endParaRPr lang="zh-CN" altLang="en-US" dirty="0"/>
          </a:p>
        </p:txBody>
      </p:sp>
      <p:sp>
        <p:nvSpPr>
          <p:cNvPr id="3" name="文本占位符 2">
            <a:extLst>
              <a:ext uri="{FF2B5EF4-FFF2-40B4-BE49-F238E27FC236}">
                <a16:creationId xmlns:a16="http://schemas.microsoft.com/office/drawing/2014/main" id="{6B0760D2-D24B-4F69-9BFE-C02823F189F5}"/>
              </a:ext>
            </a:extLst>
          </p:cNvPr>
          <p:cNvSpPr>
            <a:spLocks noGrp="1"/>
          </p:cNvSpPr>
          <p:nvPr>
            <p:ph type="body" sz="quarter" idx="11"/>
          </p:nvPr>
        </p:nvSpPr>
        <p:spPr>
          <a:xfrm>
            <a:off x="742949" y="1089718"/>
            <a:ext cx="9248775" cy="323446"/>
          </a:xfrm>
        </p:spPr>
        <p:txBody>
          <a:bodyPr/>
          <a:lstStyle/>
          <a:p>
            <a:r>
              <a:rPr lang="en-US" altLang="zh-CN" b="1" dirty="0"/>
              <a:t>An Automatic </a:t>
            </a:r>
            <a:r>
              <a:rPr lang="en-US" altLang="zh-CN" b="1" dirty="0" err="1"/>
              <a:t>InSAR</a:t>
            </a:r>
            <a:r>
              <a:rPr lang="en-US" altLang="zh-CN" b="1" dirty="0"/>
              <a:t> Tool for Measuring and Monitoring</a:t>
            </a:r>
            <a:endParaRPr lang="zh-CN" altLang="en-US" b="1" dirty="0"/>
          </a:p>
        </p:txBody>
      </p:sp>
      <p:pic>
        <p:nvPicPr>
          <p:cNvPr id="7" name="图片 6">
            <a:extLst>
              <a:ext uri="{FF2B5EF4-FFF2-40B4-BE49-F238E27FC236}">
                <a16:creationId xmlns:a16="http://schemas.microsoft.com/office/drawing/2014/main" id="{7ED354CF-6985-4401-9FCA-D4391091A17A}"/>
              </a:ext>
            </a:extLst>
          </p:cNvPr>
          <p:cNvPicPr>
            <a:picLocks noChangeAspect="1"/>
          </p:cNvPicPr>
          <p:nvPr/>
        </p:nvPicPr>
        <p:blipFill>
          <a:blip r:embed="rId2"/>
          <a:stretch>
            <a:fillRect/>
          </a:stretch>
        </p:blipFill>
        <p:spPr>
          <a:xfrm>
            <a:off x="742948" y="1472104"/>
            <a:ext cx="5895181" cy="5023946"/>
          </a:xfrm>
          <a:prstGeom prst="rect">
            <a:avLst/>
          </a:prstGeom>
        </p:spPr>
      </p:pic>
      <p:sp>
        <p:nvSpPr>
          <p:cNvPr id="9" name="文本框 8">
            <a:extLst>
              <a:ext uri="{FF2B5EF4-FFF2-40B4-BE49-F238E27FC236}">
                <a16:creationId xmlns:a16="http://schemas.microsoft.com/office/drawing/2014/main" id="{418805A6-440C-43E4-954E-1103E82A398B}"/>
              </a:ext>
            </a:extLst>
          </p:cNvPr>
          <p:cNvSpPr txBox="1"/>
          <p:nvPr/>
        </p:nvSpPr>
        <p:spPr>
          <a:xfrm>
            <a:off x="6900785" y="2335621"/>
            <a:ext cx="4302035" cy="3046988"/>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600" dirty="0"/>
              <a:t>提供</a:t>
            </a:r>
            <a:r>
              <a:rPr lang="zh-CN" altLang="en-US" sz="1600" b="1" dirty="0"/>
              <a:t>解缠干涉图（</a:t>
            </a:r>
            <a:r>
              <a:rPr lang="en-US" altLang="zh-CN" sz="1600" b="1" dirty="0"/>
              <a:t>UNW</a:t>
            </a:r>
            <a:r>
              <a:rPr lang="zh-CN" altLang="en-US" sz="1600" b="1" dirty="0"/>
              <a:t>）</a:t>
            </a:r>
            <a:r>
              <a:rPr lang="zh-CN" altLang="en-US" sz="1600" dirty="0"/>
              <a:t>与</a:t>
            </a:r>
            <a:r>
              <a:rPr lang="zh-CN" altLang="en-US" sz="1600" b="1" dirty="0"/>
              <a:t>相干图（</a:t>
            </a:r>
            <a:r>
              <a:rPr lang="en-US" altLang="zh-CN" sz="1600" b="1" dirty="0"/>
              <a:t>COH</a:t>
            </a:r>
            <a:r>
              <a:rPr lang="zh-CN" altLang="en-US" sz="1600" b="1" dirty="0"/>
              <a:t>）</a:t>
            </a:r>
            <a:r>
              <a:rPr lang="zh-CN" altLang="en-US" sz="1600" dirty="0"/>
              <a:t>以及其他数据（可参考</a:t>
            </a:r>
            <a:r>
              <a:rPr lang="en-US" altLang="zh-CN" sz="1600" dirty="0"/>
              <a:t>ppt</a:t>
            </a:r>
            <a:r>
              <a:rPr lang="zh-CN" altLang="en-US" sz="1600" dirty="0"/>
              <a:t>第四页）；</a:t>
            </a:r>
            <a:endParaRPr lang="en-US" altLang="zh-CN" sz="1600" dirty="0"/>
          </a:p>
          <a:p>
            <a:endParaRPr lang="en-US" altLang="zh-CN" sz="1600" dirty="0"/>
          </a:p>
          <a:p>
            <a:pPr marL="285750" indent="-285750">
              <a:buFont typeface="Arial" panose="020B0604020202020204" pitchFamily="34" charset="0"/>
              <a:buChar char="•"/>
            </a:pPr>
            <a:r>
              <a:rPr lang="zh-CN" altLang="en-US" sz="1600" dirty="0"/>
              <a:t>数据来源于欧空局的</a:t>
            </a:r>
            <a:r>
              <a:rPr lang="zh-CN" altLang="en-US" sz="1600" b="1" dirty="0"/>
              <a:t>哨兵一号</a:t>
            </a:r>
            <a:r>
              <a:rPr lang="zh-CN" altLang="en-US" sz="1600" dirty="0"/>
              <a:t>卫星；</a:t>
            </a:r>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zh-CN" altLang="en-US" sz="1600" dirty="0"/>
              <a:t>网站数据持续更新中</a:t>
            </a:r>
            <a:r>
              <a:rPr lang="en-US" altLang="zh-CN" sz="1600" dirty="0"/>
              <a:t>…</a:t>
            </a:r>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en-US" altLang="zh-CN" sz="1600" dirty="0"/>
              <a:t>LICSAR</a:t>
            </a:r>
            <a:r>
              <a:rPr lang="zh-CN" altLang="en-US" sz="1600" dirty="0"/>
              <a:t>平台提供解缠后的干涉图，为了进行后续的时间序列分析，</a:t>
            </a:r>
            <a:r>
              <a:rPr lang="en-US" altLang="zh-CN" sz="1600" dirty="0"/>
              <a:t>LICSBAS</a:t>
            </a:r>
            <a:r>
              <a:rPr lang="zh-CN" altLang="en-US" sz="1600" dirty="0"/>
              <a:t>诞生；</a:t>
            </a:r>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en-US" altLang="zh-CN" sz="1600" dirty="0" err="1"/>
              <a:t>LiCSAR</a:t>
            </a:r>
            <a:r>
              <a:rPr lang="zh-CN" altLang="en-US" sz="1600" dirty="0"/>
              <a:t>的数据可以从该网站获取</a:t>
            </a:r>
            <a:r>
              <a:rPr lang="en-US" altLang="zh-CN" sz="1600" dirty="0"/>
              <a:t>(</a:t>
            </a:r>
            <a:r>
              <a:rPr lang="en-US" altLang="zh-CN" sz="1600" b="1" dirty="0">
                <a:hlinkClick r:id="rId3" action="ppaction://hlinkfile"/>
              </a:rPr>
              <a:t>comet.nerc.ac.uk/COMET-</a:t>
            </a:r>
            <a:r>
              <a:rPr lang="en-US" altLang="zh-CN" sz="1600" b="1" dirty="0" err="1">
                <a:hlinkClick r:id="rId3" action="ppaction://hlinkfile"/>
              </a:rPr>
              <a:t>LiCS</a:t>
            </a:r>
            <a:r>
              <a:rPr lang="en-US" altLang="zh-CN" sz="1600" b="1" dirty="0">
                <a:hlinkClick r:id="rId3" action="ppaction://hlinkfile"/>
              </a:rPr>
              <a:t>-portal/</a:t>
            </a:r>
            <a:r>
              <a:rPr lang="en-US" altLang="zh-CN" sz="1600" dirty="0"/>
              <a:t>)</a:t>
            </a:r>
            <a:r>
              <a:rPr lang="zh-CN" altLang="en-US" sz="1600" dirty="0"/>
              <a:t>；</a:t>
            </a:r>
            <a:endParaRPr lang="en-US" altLang="zh-CN" sz="1600" dirty="0"/>
          </a:p>
        </p:txBody>
      </p:sp>
      <p:sp>
        <p:nvSpPr>
          <p:cNvPr id="10" name="文本框 9">
            <a:extLst>
              <a:ext uri="{FF2B5EF4-FFF2-40B4-BE49-F238E27FC236}">
                <a16:creationId xmlns:a16="http://schemas.microsoft.com/office/drawing/2014/main" id="{E7812A3F-A5E5-4BBB-B140-806361142A41}"/>
              </a:ext>
            </a:extLst>
          </p:cNvPr>
          <p:cNvSpPr txBox="1"/>
          <p:nvPr/>
        </p:nvSpPr>
        <p:spPr>
          <a:xfrm>
            <a:off x="3057191" y="6496050"/>
            <a:ext cx="1266693" cy="276999"/>
          </a:xfrm>
          <a:prstGeom prst="rect">
            <a:avLst/>
          </a:prstGeom>
          <a:noFill/>
        </p:spPr>
        <p:txBody>
          <a:bodyPr wrap="none" rtlCol="0">
            <a:spAutoFit/>
          </a:bodyPr>
          <a:lstStyle/>
          <a:p>
            <a:pPr algn="l"/>
            <a:r>
              <a:rPr lang="en-US" altLang="zh-CN" sz="1200" dirty="0" err="1"/>
              <a:t>LiCSAR</a:t>
            </a:r>
            <a:r>
              <a:rPr lang="zh-CN" altLang="en-US" sz="1200" dirty="0"/>
              <a:t>网址一览</a:t>
            </a:r>
          </a:p>
        </p:txBody>
      </p:sp>
    </p:spTree>
    <p:extLst>
      <p:ext uri="{BB962C8B-B14F-4D97-AF65-F5344CB8AC3E}">
        <p14:creationId xmlns:p14="http://schemas.microsoft.com/office/powerpoint/2010/main" val="112396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8E8D60D2-D64B-43C3-A72F-6A8EB3DD27AE}"/>
              </a:ext>
            </a:extLst>
          </p:cNvPr>
          <p:cNvSpPr>
            <a:spLocks noGrp="1"/>
          </p:cNvSpPr>
          <p:nvPr>
            <p:ph type="body" sz="quarter" idx="10"/>
          </p:nvPr>
        </p:nvSpPr>
        <p:spPr/>
        <p:txBody>
          <a:bodyPr/>
          <a:lstStyle/>
          <a:p>
            <a:r>
              <a:rPr lang="en-US" altLang="zh-CN" b="1" dirty="0" err="1"/>
              <a:t>LiCSBAS</a:t>
            </a:r>
            <a:r>
              <a:rPr lang="zh-CN" altLang="en-US" b="1" dirty="0"/>
              <a:t>处理流程</a:t>
            </a:r>
          </a:p>
        </p:txBody>
      </p:sp>
      <p:sp>
        <p:nvSpPr>
          <p:cNvPr id="3" name="文本占位符 2">
            <a:extLst>
              <a:ext uri="{FF2B5EF4-FFF2-40B4-BE49-F238E27FC236}">
                <a16:creationId xmlns:a16="http://schemas.microsoft.com/office/drawing/2014/main" id="{303E51AA-9912-4263-A404-B2DB440D7904}"/>
              </a:ext>
            </a:extLst>
          </p:cNvPr>
          <p:cNvSpPr>
            <a:spLocks noGrp="1"/>
          </p:cNvSpPr>
          <p:nvPr>
            <p:ph type="body" sz="quarter" idx="11"/>
          </p:nvPr>
        </p:nvSpPr>
        <p:spPr/>
        <p:txBody>
          <a:bodyPr/>
          <a:lstStyle/>
          <a:p>
            <a:r>
              <a:rPr lang="en-US" altLang="zh-CN" b="1" dirty="0"/>
              <a:t>Edited by Python3 and running in Linux</a:t>
            </a:r>
            <a:endParaRPr lang="zh-CN" altLang="en-US" dirty="0">
              <a:solidFill>
                <a:srgbClr val="00B050"/>
              </a:solidFill>
            </a:endParaRPr>
          </a:p>
        </p:txBody>
      </p:sp>
      <p:pic>
        <p:nvPicPr>
          <p:cNvPr id="4" name="图片 3">
            <a:extLst>
              <a:ext uri="{FF2B5EF4-FFF2-40B4-BE49-F238E27FC236}">
                <a16:creationId xmlns:a16="http://schemas.microsoft.com/office/drawing/2014/main" id="{E6D10E43-638E-403C-B07B-36FD03C4263D}"/>
              </a:ext>
            </a:extLst>
          </p:cNvPr>
          <p:cNvPicPr>
            <a:picLocks noChangeAspect="1"/>
          </p:cNvPicPr>
          <p:nvPr/>
        </p:nvPicPr>
        <p:blipFill>
          <a:blip r:embed="rId2"/>
          <a:stretch>
            <a:fillRect/>
          </a:stretch>
        </p:blipFill>
        <p:spPr>
          <a:xfrm>
            <a:off x="3166185" y="1777076"/>
            <a:ext cx="6070677" cy="4471496"/>
          </a:xfrm>
          <a:prstGeom prst="rect">
            <a:avLst/>
          </a:prstGeom>
        </p:spPr>
      </p:pic>
      <p:sp>
        <p:nvSpPr>
          <p:cNvPr id="7" name="矩形 6">
            <a:extLst>
              <a:ext uri="{FF2B5EF4-FFF2-40B4-BE49-F238E27FC236}">
                <a16:creationId xmlns:a16="http://schemas.microsoft.com/office/drawing/2014/main" id="{06E1E514-47AA-48D6-BB96-86697609548B}"/>
              </a:ext>
            </a:extLst>
          </p:cNvPr>
          <p:cNvSpPr/>
          <p:nvPr/>
        </p:nvSpPr>
        <p:spPr>
          <a:xfrm>
            <a:off x="3232570" y="1777076"/>
            <a:ext cx="2514600" cy="447149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DF8FF523-2927-4BFF-B342-4DC6A5CA0F57}"/>
              </a:ext>
            </a:extLst>
          </p:cNvPr>
          <p:cNvSpPr/>
          <p:nvPr/>
        </p:nvSpPr>
        <p:spPr>
          <a:xfrm>
            <a:off x="5881687" y="1777076"/>
            <a:ext cx="3254414" cy="4471496"/>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B41A6035-F310-4D71-AA0C-DBD3CD21677A}"/>
              </a:ext>
            </a:extLst>
          </p:cNvPr>
          <p:cNvSpPr/>
          <p:nvPr/>
        </p:nvSpPr>
        <p:spPr>
          <a:xfrm>
            <a:off x="5166899" y="6248572"/>
            <a:ext cx="1858201" cy="276999"/>
          </a:xfrm>
          <a:prstGeom prst="rect">
            <a:avLst/>
          </a:prstGeom>
        </p:spPr>
        <p:txBody>
          <a:bodyPr wrap="none">
            <a:spAutoFit/>
          </a:bodyPr>
          <a:lstStyle/>
          <a:p>
            <a:r>
              <a:rPr lang="en-US" altLang="zh-CN" sz="1200" dirty="0"/>
              <a:t>(</a:t>
            </a:r>
            <a:r>
              <a:rPr lang="zh-CN" altLang="en-US" sz="1200" dirty="0"/>
              <a:t>Yu Morishita </a:t>
            </a:r>
            <a:r>
              <a:rPr lang="en-US" altLang="zh-CN" sz="1200" dirty="0"/>
              <a:t>et al., 2020)</a:t>
            </a:r>
            <a:endParaRPr lang="zh-CN" altLang="en-US" sz="1200" dirty="0"/>
          </a:p>
        </p:txBody>
      </p:sp>
      <p:sp>
        <p:nvSpPr>
          <p:cNvPr id="11" name="文本框 10">
            <a:extLst>
              <a:ext uri="{FF2B5EF4-FFF2-40B4-BE49-F238E27FC236}">
                <a16:creationId xmlns:a16="http://schemas.microsoft.com/office/drawing/2014/main" id="{173A4D5F-9138-4C9A-A41A-D4E4E8599E87}"/>
              </a:ext>
            </a:extLst>
          </p:cNvPr>
          <p:cNvSpPr txBox="1"/>
          <p:nvPr/>
        </p:nvSpPr>
        <p:spPr>
          <a:xfrm>
            <a:off x="296091" y="2366218"/>
            <a:ext cx="2870094" cy="3293209"/>
          </a:xfrm>
          <a:prstGeom prst="rect">
            <a:avLst/>
          </a:prstGeom>
          <a:noFill/>
        </p:spPr>
        <p:txBody>
          <a:bodyPr wrap="square" rtlCol="0">
            <a:spAutoFit/>
          </a:bodyPr>
          <a:lstStyle/>
          <a:p>
            <a:pPr algn="l"/>
            <a:r>
              <a:rPr lang="zh-CN" altLang="en-US" sz="1600" b="1" dirty="0">
                <a:solidFill>
                  <a:srgbClr val="FF0000"/>
                </a:solidFill>
              </a:rPr>
              <a:t>预处理</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0-1</a:t>
            </a:r>
            <a:r>
              <a:rPr lang="zh-CN" altLang="en-US" sz="1600" dirty="0"/>
              <a:t>：数据下载（</a:t>
            </a:r>
            <a:r>
              <a:rPr lang="en-US" altLang="zh-CN" sz="1600" dirty="0"/>
              <a:t>from LICSAR</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0-2</a:t>
            </a:r>
            <a:r>
              <a:rPr lang="zh-CN" altLang="en-US" sz="1600" dirty="0"/>
              <a:t>：格式转换；</a:t>
            </a:r>
            <a:endParaRPr lang="en-US" altLang="zh-CN" sz="1600" dirty="0"/>
          </a:p>
          <a:p>
            <a:pPr algn="l"/>
            <a:endParaRPr lang="en-US" altLang="zh-CN" sz="1600" dirty="0"/>
          </a:p>
          <a:p>
            <a:pPr marL="285750" indent="-285750" algn="l">
              <a:buFont typeface="Arial" panose="020B0604020202020204" pitchFamily="34" charset="0"/>
              <a:buChar char="•"/>
            </a:pPr>
            <a:r>
              <a:rPr lang="en-US" altLang="zh-CN" sz="1600" dirty="0"/>
              <a:t>0-3</a:t>
            </a:r>
            <a:r>
              <a:rPr lang="zh-CN" altLang="en-US" sz="1600" dirty="0"/>
              <a:t>：大气校正（</a:t>
            </a:r>
            <a:r>
              <a:rPr lang="en-US" altLang="zh-CN" sz="1600" dirty="0"/>
              <a:t>GACOS</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0-4</a:t>
            </a:r>
            <a:r>
              <a:rPr lang="zh-CN" altLang="en-US" sz="1600" dirty="0"/>
              <a:t>：掩模（</a:t>
            </a:r>
            <a:r>
              <a:rPr lang="en-US" altLang="zh-CN" sz="1600" dirty="0"/>
              <a:t>based on coherence</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0-5</a:t>
            </a:r>
            <a:r>
              <a:rPr lang="zh-CN" altLang="en-US" sz="1600" dirty="0"/>
              <a:t>：裁剪；</a:t>
            </a:r>
            <a:endParaRPr lang="en-US" altLang="zh-CN" sz="1600" dirty="0"/>
          </a:p>
        </p:txBody>
      </p:sp>
      <p:sp>
        <p:nvSpPr>
          <p:cNvPr id="12" name="文本框 11">
            <a:extLst>
              <a:ext uri="{FF2B5EF4-FFF2-40B4-BE49-F238E27FC236}">
                <a16:creationId xmlns:a16="http://schemas.microsoft.com/office/drawing/2014/main" id="{14EB03CF-E7DA-4589-9F41-36CA0CE6D61D}"/>
              </a:ext>
            </a:extLst>
          </p:cNvPr>
          <p:cNvSpPr txBox="1"/>
          <p:nvPr/>
        </p:nvSpPr>
        <p:spPr>
          <a:xfrm>
            <a:off x="9236863" y="2366219"/>
            <a:ext cx="2783836" cy="3293209"/>
          </a:xfrm>
          <a:prstGeom prst="rect">
            <a:avLst/>
          </a:prstGeom>
          <a:noFill/>
        </p:spPr>
        <p:txBody>
          <a:bodyPr wrap="square" rtlCol="0">
            <a:spAutoFit/>
          </a:bodyPr>
          <a:lstStyle/>
          <a:p>
            <a:pPr algn="l"/>
            <a:r>
              <a:rPr lang="zh-CN" altLang="en-US" sz="1600" b="1" dirty="0">
                <a:solidFill>
                  <a:srgbClr val="00B050"/>
                </a:solidFill>
              </a:rPr>
              <a:t>时间序列处理</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1-1</a:t>
            </a:r>
            <a:r>
              <a:rPr lang="zh-CN" altLang="en-US" sz="1600" dirty="0"/>
              <a:t>：干涉图质量检测；</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1-2</a:t>
            </a:r>
            <a:r>
              <a:rPr lang="zh-CN" altLang="en-US" sz="1600" dirty="0"/>
              <a:t>：闭合环检测；</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1-3</a:t>
            </a:r>
            <a:r>
              <a:rPr lang="zh-CN" altLang="en-US" sz="1600" dirty="0"/>
              <a:t>：</a:t>
            </a:r>
            <a:r>
              <a:rPr lang="en-US" altLang="zh-CN" sz="1600" dirty="0"/>
              <a:t>SBAS inversion</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1-4</a:t>
            </a:r>
            <a:r>
              <a:rPr lang="zh-CN" altLang="en-US" sz="1600" dirty="0"/>
              <a:t>：</a:t>
            </a:r>
            <a:r>
              <a:rPr lang="en-US" altLang="zh-CN" sz="1600" dirty="0"/>
              <a:t>Bootstrap</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1-5</a:t>
            </a:r>
            <a:r>
              <a:rPr lang="zh-CN" altLang="en-US" sz="1600" dirty="0"/>
              <a:t>：筛选时间序列；</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1-6</a:t>
            </a:r>
            <a:r>
              <a:rPr lang="zh-CN" altLang="en-US" sz="1600" dirty="0"/>
              <a:t>：滤波</a:t>
            </a:r>
            <a:r>
              <a:rPr lang="en-US" altLang="zh-CN" sz="1600" dirty="0"/>
              <a:t> (Gaussian)</a:t>
            </a:r>
            <a:r>
              <a:rPr lang="zh-CN" altLang="en-US" sz="1600" dirty="0"/>
              <a:t>；</a:t>
            </a:r>
            <a:endParaRPr lang="en-US" altLang="zh-CN" sz="1600" dirty="0"/>
          </a:p>
        </p:txBody>
      </p:sp>
    </p:spTree>
    <p:extLst>
      <p:ext uri="{BB962C8B-B14F-4D97-AF65-F5344CB8AC3E}">
        <p14:creationId xmlns:p14="http://schemas.microsoft.com/office/powerpoint/2010/main" val="680946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8F12639-F2CA-4BCD-BF12-8FB2C5ACA336}"/>
              </a:ext>
            </a:extLst>
          </p:cNvPr>
          <p:cNvSpPr>
            <a:spLocks noGrp="1"/>
          </p:cNvSpPr>
          <p:nvPr>
            <p:ph type="body" sz="quarter" idx="10"/>
          </p:nvPr>
        </p:nvSpPr>
        <p:spPr>
          <a:xfrm>
            <a:off x="742949" y="523702"/>
            <a:ext cx="7295061" cy="507076"/>
          </a:xfrm>
        </p:spPr>
        <p:txBody>
          <a:bodyPr/>
          <a:lstStyle/>
          <a:p>
            <a:r>
              <a:rPr lang="en-US" altLang="zh-CN" dirty="0"/>
              <a:t>0-1</a:t>
            </a:r>
            <a:r>
              <a:rPr lang="zh-CN" altLang="en-US" dirty="0"/>
              <a:t>、</a:t>
            </a:r>
            <a:r>
              <a:rPr lang="en-US" altLang="zh-CN" dirty="0"/>
              <a:t>0-2</a:t>
            </a:r>
            <a:r>
              <a:rPr lang="zh-CN" altLang="en-US" dirty="0"/>
              <a:t>：数据来源和格式要求</a:t>
            </a:r>
          </a:p>
        </p:txBody>
      </p:sp>
      <p:sp>
        <p:nvSpPr>
          <p:cNvPr id="3" name="文本占位符 2">
            <a:extLst>
              <a:ext uri="{FF2B5EF4-FFF2-40B4-BE49-F238E27FC236}">
                <a16:creationId xmlns:a16="http://schemas.microsoft.com/office/drawing/2014/main" id="{B590726C-8B36-4CDC-9079-FCC3C5F6A411}"/>
              </a:ext>
            </a:extLst>
          </p:cNvPr>
          <p:cNvSpPr>
            <a:spLocks noGrp="1"/>
          </p:cNvSpPr>
          <p:nvPr>
            <p:ph type="body" sz="quarter" idx="11"/>
          </p:nvPr>
        </p:nvSpPr>
        <p:spPr/>
        <p:txBody>
          <a:bodyPr/>
          <a:lstStyle/>
          <a:p>
            <a:r>
              <a:rPr lang="en-US" altLang="zh-CN" b="1" dirty="0"/>
              <a:t>Or </a:t>
            </a:r>
            <a:r>
              <a:rPr lang="en-US" altLang="zh-CN" b="1" dirty="0" err="1"/>
              <a:t>InSAR</a:t>
            </a:r>
            <a:r>
              <a:rPr lang="en-US" altLang="zh-CN" b="1" dirty="0"/>
              <a:t> archives other than </a:t>
            </a:r>
            <a:r>
              <a:rPr lang="en-US" altLang="zh-CN" b="1" dirty="0" err="1"/>
              <a:t>LiCSAR</a:t>
            </a:r>
            <a:endParaRPr lang="zh-CN" altLang="en-US" b="1" dirty="0"/>
          </a:p>
        </p:txBody>
      </p:sp>
      <p:sp>
        <p:nvSpPr>
          <p:cNvPr id="4" name="文本框 3">
            <a:extLst>
              <a:ext uri="{FF2B5EF4-FFF2-40B4-BE49-F238E27FC236}">
                <a16:creationId xmlns:a16="http://schemas.microsoft.com/office/drawing/2014/main" id="{480F5109-81C1-4046-A901-3C73BC7D68C6}"/>
              </a:ext>
            </a:extLst>
          </p:cNvPr>
          <p:cNvSpPr txBox="1"/>
          <p:nvPr/>
        </p:nvSpPr>
        <p:spPr>
          <a:xfrm>
            <a:off x="742949" y="1352264"/>
            <a:ext cx="6050660" cy="5509200"/>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600" dirty="0"/>
              <a:t>数据来源：虽然</a:t>
            </a:r>
            <a:r>
              <a:rPr lang="en-US" altLang="zh-CN" sz="1600" dirty="0" err="1"/>
              <a:t>LiCSBAS</a:t>
            </a:r>
            <a:r>
              <a:rPr lang="zh-CN" altLang="en-US" sz="1600" dirty="0"/>
              <a:t>是设计用来对接</a:t>
            </a:r>
            <a:r>
              <a:rPr lang="en-US" altLang="zh-CN" sz="1600" dirty="0"/>
              <a:t>LICSAR</a:t>
            </a:r>
            <a:r>
              <a:rPr lang="zh-CN" altLang="en-US" sz="1600" dirty="0"/>
              <a:t>的，但通过其他软件获取的解缠图也能利用</a:t>
            </a:r>
            <a:r>
              <a:rPr lang="en-US" altLang="zh-CN" sz="1600" dirty="0" err="1"/>
              <a:t>LiCSBAS</a:t>
            </a:r>
            <a:r>
              <a:rPr lang="zh-CN" altLang="en-US" sz="1600" dirty="0"/>
              <a:t>进行时序处理，只要文件格式正确即可；</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zh-CN" altLang="en-US" sz="1600" dirty="0"/>
              <a:t>必要文件：</a:t>
            </a:r>
            <a:r>
              <a:rPr lang="en-US" altLang="zh-CN" sz="1600" b="1" dirty="0"/>
              <a:t>UNW</a:t>
            </a:r>
            <a:r>
              <a:rPr lang="zh-CN" altLang="en-US" sz="1600" b="1" dirty="0"/>
              <a:t>（解缠干涉图）</a:t>
            </a:r>
            <a:r>
              <a:rPr lang="zh-CN" altLang="en-US" sz="1600" dirty="0"/>
              <a:t>与</a:t>
            </a:r>
            <a:r>
              <a:rPr lang="en-US" altLang="zh-CN" sz="1600" b="1" dirty="0"/>
              <a:t>COH</a:t>
            </a:r>
            <a:r>
              <a:rPr lang="zh-CN" altLang="en-US" sz="1600" b="1" dirty="0"/>
              <a:t>（相干图）</a:t>
            </a:r>
            <a:r>
              <a:rPr lang="zh-CN" altLang="en-US" sz="1600" dirty="0"/>
              <a:t>这两组数据是必要的（右图中红框），其他文件不是必要的；</a:t>
            </a:r>
            <a:endParaRPr lang="en-US" altLang="zh-CN" sz="1600" b="1" dirty="0"/>
          </a:p>
          <a:p>
            <a:pPr marL="285750" indent="-285750" algn="l">
              <a:buFont typeface="Arial" panose="020B0604020202020204" pitchFamily="34" charset="0"/>
              <a:buChar char="•"/>
            </a:pPr>
            <a:endParaRPr lang="en-US" altLang="zh-CN" sz="1600" b="1" dirty="0"/>
          </a:p>
          <a:p>
            <a:pPr marL="285750" indent="-285750" algn="l">
              <a:buFont typeface="Arial" panose="020B0604020202020204" pitchFamily="34" charset="0"/>
              <a:buChar char="•"/>
            </a:pPr>
            <a:r>
              <a:rPr lang="zh-CN" altLang="en-US" sz="1600" b="1" dirty="0"/>
              <a:t>格式要求</a:t>
            </a:r>
            <a:r>
              <a:rPr lang="zh-CN" altLang="en-US" sz="1600" dirty="0"/>
              <a:t>：</a:t>
            </a:r>
            <a:endParaRPr lang="en-US" altLang="zh-CN" sz="1600" dirty="0"/>
          </a:p>
          <a:p>
            <a:r>
              <a:rPr lang="en-US" altLang="zh-CN" sz="1600" dirty="0"/>
              <a:t>1</a:t>
            </a:r>
            <a:r>
              <a:rPr lang="zh-CN" altLang="en-US" sz="1600" dirty="0"/>
              <a:t>、</a:t>
            </a:r>
            <a:r>
              <a:rPr lang="en-US" altLang="zh-CN" sz="1600" dirty="0" err="1"/>
              <a:t>geoTIFF</a:t>
            </a:r>
            <a:r>
              <a:rPr lang="zh-CN" altLang="en-US" sz="1600" dirty="0"/>
              <a:t>图片；</a:t>
            </a:r>
            <a:endParaRPr lang="en-US" altLang="zh-CN" sz="1600" dirty="0"/>
          </a:p>
          <a:p>
            <a:pPr algn="l"/>
            <a:r>
              <a:rPr lang="en-US" altLang="zh-CN" sz="1600" dirty="0"/>
              <a:t>2</a:t>
            </a:r>
            <a:r>
              <a:rPr lang="zh-CN" altLang="en-US" sz="1600" dirty="0"/>
              <a:t>、图片像元为单精度浮点数；</a:t>
            </a:r>
            <a:endParaRPr lang="en-US" altLang="zh-CN" sz="1600" dirty="0"/>
          </a:p>
          <a:p>
            <a:pPr algn="l"/>
            <a:r>
              <a:rPr lang="en-US" altLang="zh-CN" sz="1600" dirty="0"/>
              <a:t>3</a:t>
            </a:r>
            <a:r>
              <a:rPr lang="zh-CN" altLang="en-US" sz="1600" dirty="0"/>
              <a:t>、文件结构（例）：</a:t>
            </a:r>
            <a:endParaRPr lang="en-US" altLang="zh-CN" sz="1600" dirty="0"/>
          </a:p>
          <a:p>
            <a:pPr algn="l"/>
            <a:r>
              <a:rPr lang="en-US" altLang="zh-CN" sz="1600" dirty="0"/>
              <a:t>-GEOC</a:t>
            </a:r>
          </a:p>
          <a:p>
            <a:pPr algn="l"/>
            <a:r>
              <a:rPr lang="en-US" altLang="zh-CN" sz="1600" dirty="0"/>
              <a:t>    -20141009_20141102</a:t>
            </a:r>
          </a:p>
          <a:p>
            <a:r>
              <a:rPr lang="en-US" altLang="zh-CN" sz="1600" dirty="0"/>
              <a:t>        -20141009_20141102.geo.cc.tif</a:t>
            </a:r>
          </a:p>
          <a:p>
            <a:r>
              <a:rPr lang="en-US" altLang="zh-CN" sz="1600" dirty="0"/>
              <a:t>        -20141009_20141102.geo.unw.tif</a:t>
            </a:r>
          </a:p>
          <a:p>
            <a:r>
              <a:rPr lang="en-US" altLang="zh-CN" sz="1600" dirty="0"/>
              <a:t>    -20141009_20141126</a:t>
            </a:r>
          </a:p>
          <a:p>
            <a:r>
              <a:rPr lang="en-US" altLang="zh-CN" sz="1600" dirty="0"/>
              <a:t>        -20141009_20141126.geo.cc.tif</a:t>
            </a:r>
          </a:p>
          <a:p>
            <a:r>
              <a:rPr lang="en-US" altLang="zh-CN" sz="1600" dirty="0"/>
              <a:t>        -20141009_20141126.geo.unw.tif</a:t>
            </a:r>
          </a:p>
          <a:p>
            <a:r>
              <a:rPr lang="en-US" altLang="zh-CN" sz="1600" dirty="0"/>
              <a:t>    ……</a:t>
            </a:r>
          </a:p>
          <a:p>
            <a:pPr marL="285750" indent="-285750">
              <a:buFont typeface="Arial" panose="020B0604020202020204" pitchFamily="34" charset="0"/>
              <a:buChar char="•"/>
            </a:pPr>
            <a:r>
              <a:rPr lang="zh-CN" altLang="en-US" sz="1600" b="1" dirty="0"/>
              <a:t>我们的干涉处理器的输出结果满足格式要求，只需要将得到的解缠干涉图和对应的相干图按照如上文件结构修改打包即可放入</a:t>
            </a:r>
            <a:r>
              <a:rPr lang="en-US" altLang="zh-CN" sz="1600" b="1" dirty="0" err="1"/>
              <a:t>LiCSBAS</a:t>
            </a:r>
            <a:r>
              <a:rPr lang="zh-CN" altLang="en-US" sz="1600" b="1" dirty="0"/>
              <a:t>进行后续处理。</a:t>
            </a:r>
            <a:endParaRPr lang="en-US" altLang="zh-CN" sz="1600" b="1" dirty="0"/>
          </a:p>
        </p:txBody>
      </p:sp>
      <p:pic>
        <p:nvPicPr>
          <p:cNvPr id="5" name="图片 4">
            <a:extLst>
              <a:ext uri="{FF2B5EF4-FFF2-40B4-BE49-F238E27FC236}">
                <a16:creationId xmlns:a16="http://schemas.microsoft.com/office/drawing/2014/main" id="{5BAF1CCA-CE35-4155-8194-0D07C23CAA33}"/>
              </a:ext>
            </a:extLst>
          </p:cNvPr>
          <p:cNvPicPr>
            <a:picLocks noChangeAspect="1"/>
          </p:cNvPicPr>
          <p:nvPr/>
        </p:nvPicPr>
        <p:blipFill>
          <a:blip r:embed="rId2"/>
          <a:stretch>
            <a:fillRect/>
          </a:stretch>
        </p:blipFill>
        <p:spPr>
          <a:xfrm>
            <a:off x="6793609" y="1202755"/>
            <a:ext cx="4655442" cy="5226701"/>
          </a:xfrm>
          <a:prstGeom prst="rect">
            <a:avLst/>
          </a:prstGeom>
        </p:spPr>
      </p:pic>
      <p:sp>
        <p:nvSpPr>
          <p:cNvPr id="6" name="矩形 5">
            <a:extLst>
              <a:ext uri="{FF2B5EF4-FFF2-40B4-BE49-F238E27FC236}">
                <a16:creationId xmlns:a16="http://schemas.microsoft.com/office/drawing/2014/main" id="{D28E670B-91AA-47D6-8ED3-34EA2C4AEB58}"/>
              </a:ext>
            </a:extLst>
          </p:cNvPr>
          <p:cNvSpPr/>
          <p:nvPr/>
        </p:nvSpPr>
        <p:spPr>
          <a:xfrm>
            <a:off x="6793609" y="6334298"/>
            <a:ext cx="4655442" cy="276999"/>
          </a:xfrm>
          <a:prstGeom prst="rect">
            <a:avLst/>
          </a:prstGeom>
        </p:spPr>
        <p:txBody>
          <a:bodyPr wrap="none">
            <a:spAutoFit/>
          </a:bodyPr>
          <a:lstStyle/>
          <a:p>
            <a:r>
              <a:rPr lang="zh-CN" altLang="en-US" sz="1200" dirty="0"/>
              <a:t>The file structure of the LiCSAR products </a:t>
            </a:r>
            <a:r>
              <a:rPr lang="en-US" altLang="zh-CN" sz="1200" dirty="0"/>
              <a:t>(Milan </a:t>
            </a:r>
            <a:r>
              <a:rPr lang="en-US" altLang="zh-CN" sz="1200" dirty="0" err="1"/>
              <a:t>Lazecký</a:t>
            </a:r>
            <a:r>
              <a:rPr lang="en-US" altLang="zh-CN" sz="1200" dirty="0"/>
              <a:t> et al., 2020)</a:t>
            </a:r>
            <a:endParaRPr lang="zh-CN" altLang="en-US" sz="1200" dirty="0"/>
          </a:p>
        </p:txBody>
      </p:sp>
      <p:sp>
        <p:nvSpPr>
          <p:cNvPr id="7" name="矩形 6">
            <a:extLst>
              <a:ext uri="{FF2B5EF4-FFF2-40B4-BE49-F238E27FC236}">
                <a16:creationId xmlns:a16="http://schemas.microsoft.com/office/drawing/2014/main" id="{EEEF9BCC-86E5-4873-B0FA-69853FCB69A7}"/>
              </a:ext>
            </a:extLst>
          </p:cNvPr>
          <p:cNvSpPr/>
          <p:nvPr/>
        </p:nvSpPr>
        <p:spPr>
          <a:xfrm>
            <a:off x="9029972" y="4311015"/>
            <a:ext cx="1349828" cy="15675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78F6C0C7-161F-424F-9D60-C5AAEFADE2BE}"/>
              </a:ext>
            </a:extLst>
          </p:cNvPr>
          <p:cNvSpPr/>
          <p:nvPr/>
        </p:nvSpPr>
        <p:spPr>
          <a:xfrm>
            <a:off x="9029972" y="3599411"/>
            <a:ext cx="1349828" cy="15675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71069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F88E447-A6E7-42B7-B76A-9B9F5ADC14DD}"/>
              </a:ext>
            </a:extLst>
          </p:cNvPr>
          <p:cNvSpPr>
            <a:spLocks noGrp="1"/>
          </p:cNvSpPr>
          <p:nvPr>
            <p:ph type="body" sz="quarter" idx="10"/>
          </p:nvPr>
        </p:nvSpPr>
        <p:spPr/>
        <p:txBody>
          <a:bodyPr/>
          <a:lstStyle/>
          <a:p>
            <a:r>
              <a:rPr lang="en-US" altLang="zh-CN" dirty="0"/>
              <a:t>0-3</a:t>
            </a:r>
            <a:r>
              <a:rPr lang="zh-CN" altLang="en-US" dirty="0"/>
              <a:t>：大气校正</a:t>
            </a:r>
            <a:r>
              <a:rPr lang="zh-CN" altLang="en-US" sz="1600" dirty="0"/>
              <a:t>（</a:t>
            </a:r>
            <a:r>
              <a:rPr lang="en-US" altLang="zh-CN" sz="1600" dirty="0"/>
              <a:t>optional</a:t>
            </a:r>
            <a:r>
              <a:rPr lang="zh-CN" altLang="en-US" sz="1600" dirty="0"/>
              <a:t>）</a:t>
            </a:r>
            <a:endParaRPr lang="zh-CN" altLang="en-US" dirty="0"/>
          </a:p>
        </p:txBody>
      </p:sp>
      <p:sp>
        <p:nvSpPr>
          <p:cNvPr id="3" name="文本占位符 2">
            <a:extLst>
              <a:ext uri="{FF2B5EF4-FFF2-40B4-BE49-F238E27FC236}">
                <a16:creationId xmlns:a16="http://schemas.microsoft.com/office/drawing/2014/main" id="{3D2216F7-C388-44BE-A8A6-07FA77A67A2B}"/>
              </a:ext>
            </a:extLst>
          </p:cNvPr>
          <p:cNvSpPr>
            <a:spLocks noGrp="1"/>
          </p:cNvSpPr>
          <p:nvPr>
            <p:ph type="body" sz="quarter" idx="11"/>
          </p:nvPr>
        </p:nvSpPr>
        <p:spPr/>
        <p:txBody>
          <a:bodyPr/>
          <a:lstStyle/>
          <a:p>
            <a:r>
              <a:rPr lang="en-US" altLang="zh-CN" b="1" dirty="0" err="1"/>
              <a:t>LiCSBAS</a:t>
            </a:r>
            <a:r>
              <a:rPr lang="zh-CN" altLang="en-US" b="1" dirty="0"/>
              <a:t>默认使用</a:t>
            </a:r>
            <a:r>
              <a:rPr lang="en-US" altLang="zh-CN" b="1" dirty="0"/>
              <a:t>GACOS</a:t>
            </a:r>
            <a:r>
              <a:rPr lang="zh-CN" altLang="en-US" b="1" dirty="0"/>
              <a:t>进行大气校正</a:t>
            </a:r>
          </a:p>
        </p:txBody>
      </p:sp>
      <p:pic>
        <p:nvPicPr>
          <p:cNvPr id="4" name="图片 3">
            <a:extLst>
              <a:ext uri="{FF2B5EF4-FFF2-40B4-BE49-F238E27FC236}">
                <a16:creationId xmlns:a16="http://schemas.microsoft.com/office/drawing/2014/main" id="{22BE8877-F7AD-4914-9E8F-3FADEEA48800}"/>
              </a:ext>
            </a:extLst>
          </p:cNvPr>
          <p:cNvPicPr>
            <a:picLocks noChangeAspect="1"/>
          </p:cNvPicPr>
          <p:nvPr/>
        </p:nvPicPr>
        <p:blipFill>
          <a:blip r:embed="rId2"/>
          <a:stretch>
            <a:fillRect/>
          </a:stretch>
        </p:blipFill>
        <p:spPr>
          <a:xfrm>
            <a:off x="742949" y="1472104"/>
            <a:ext cx="6684834" cy="5111932"/>
          </a:xfrm>
          <a:prstGeom prst="rect">
            <a:avLst/>
          </a:prstGeom>
        </p:spPr>
      </p:pic>
      <p:sp>
        <p:nvSpPr>
          <p:cNvPr id="5" name="文本框 4">
            <a:extLst>
              <a:ext uri="{FF2B5EF4-FFF2-40B4-BE49-F238E27FC236}">
                <a16:creationId xmlns:a16="http://schemas.microsoft.com/office/drawing/2014/main" id="{30AB8329-2E49-4D5B-A0D3-4C003233E667}"/>
              </a:ext>
            </a:extLst>
          </p:cNvPr>
          <p:cNvSpPr txBox="1"/>
          <p:nvPr/>
        </p:nvSpPr>
        <p:spPr>
          <a:xfrm>
            <a:off x="7716833" y="1472104"/>
            <a:ext cx="3422469" cy="4524315"/>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600" dirty="0"/>
              <a:t>大气校正用于提升地表形变数据的准确性；</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err="1"/>
              <a:t>LiCSBAS</a:t>
            </a:r>
            <a:r>
              <a:rPr lang="zh-CN" altLang="en-US" sz="1600" dirty="0"/>
              <a:t>中大气校正这步是可选项，大气校正也可以在求取时间序列之后再进行；</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zh-CN" altLang="en-US" sz="1600" dirty="0"/>
              <a:t>对于大区域内微小形变的求取，建议进行大气校正；</a:t>
            </a:r>
            <a:endParaRPr lang="en-US" altLang="zh-CN" sz="1600" dirty="0"/>
          </a:p>
          <a:p>
            <a:pPr marL="285750" indent="-285750" algn="l">
              <a:buFont typeface="Arial" panose="020B0604020202020204" pitchFamily="34" charset="0"/>
              <a:buChar char="•"/>
            </a:pPr>
            <a:endParaRPr lang="en-US" altLang="zh-CN" sz="1600" dirty="0"/>
          </a:p>
          <a:p>
            <a:pPr marL="285750" indent="-285750">
              <a:buFont typeface="Arial" panose="020B0604020202020204" pitchFamily="34" charset="0"/>
              <a:buChar char="•"/>
            </a:pPr>
            <a:r>
              <a:rPr lang="en-US" altLang="zh-CN" sz="1600" dirty="0"/>
              <a:t>LICSBAS</a:t>
            </a:r>
            <a:r>
              <a:rPr lang="zh-CN" altLang="en-US" sz="1600" dirty="0"/>
              <a:t>暂时无法自动获取将处理的数据集所对应的</a:t>
            </a:r>
            <a:r>
              <a:rPr lang="en-US" altLang="zh-CN" sz="1600" dirty="0"/>
              <a:t>GACOS</a:t>
            </a:r>
            <a:r>
              <a:rPr lang="zh-CN" altLang="en-US" sz="1600" dirty="0"/>
              <a:t>数据，若进行该步，则需要在</a:t>
            </a:r>
            <a:r>
              <a:rPr lang="en-US" altLang="zh-CN" sz="1600" dirty="0"/>
              <a:t>GACOS</a:t>
            </a:r>
            <a:r>
              <a:rPr lang="zh-CN" altLang="en-US" sz="1600" dirty="0"/>
              <a:t>官网手动下载（</a:t>
            </a:r>
            <a:r>
              <a:rPr lang="en-US" altLang="zh-CN" sz="1600" dirty="0">
                <a:hlinkClick r:id="rId3"/>
              </a:rPr>
              <a:t>GACOS</a:t>
            </a:r>
            <a:r>
              <a:rPr lang="zh-CN" altLang="en-US" sz="1600" dirty="0"/>
              <a:t>）；</a:t>
            </a:r>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en-US" altLang="zh-CN" sz="1600" dirty="0" err="1"/>
              <a:t>LiCSBAS</a:t>
            </a:r>
            <a:r>
              <a:rPr lang="zh-CN" altLang="en-US" sz="1600" dirty="0"/>
              <a:t>不限于</a:t>
            </a:r>
            <a:r>
              <a:rPr lang="en-US" altLang="zh-CN" sz="1600" dirty="0"/>
              <a:t>GACOS</a:t>
            </a:r>
            <a:r>
              <a:rPr lang="zh-CN" altLang="en-US" sz="1600" dirty="0"/>
              <a:t>，其他大气数据也可使用，只需要将格式修改正确即可；</a:t>
            </a:r>
            <a:endParaRPr lang="en-US" altLang="zh-CN" sz="1600" dirty="0"/>
          </a:p>
        </p:txBody>
      </p:sp>
      <p:sp>
        <p:nvSpPr>
          <p:cNvPr id="6" name="文本框 5">
            <a:extLst>
              <a:ext uri="{FF2B5EF4-FFF2-40B4-BE49-F238E27FC236}">
                <a16:creationId xmlns:a16="http://schemas.microsoft.com/office/drawing/2014/main" id="{5FC246AE-A444-4477-988A-F82AC25E259C}"/>
              </a:ext>
            </a:extLst>
          </p:cNvPr>
          <p:cNvSpPr txBox="1"/>
          <p:nvPr/>
        </p:nvSpPr>
        <p:spPr>
          <a:xfrm>
            <a:off x="3438394" y="6571476"/>
            <a:ext cx="1293944" cy="276999"/>
          </a:xfrm>
          <a:prstGeom prst="rect">
            <a:avLst/>
          </a:prstGeom>
          <a:noFill/>
        </p:spPr>
        <p:txBody>
          <a:bodyPr wrap="none" rtlCol="0">
            <a:spAutoFit/>
          </a:bodyPr>
          <a:lstStyle/>
          <a:p>
            <a:pPr algn="l"/>
            <a:r>
              <a:rPr lang="en-US" altLang="zh-CN" sz="1200" dirty="0"/>
              <a:t>GACOS</a:t>
            </a:r>
            <a:r>
              <a:rPr lang="zh-CN" altLang="en-US" sz="1200" dirty="0"/>
              <a:t>网址一览</a:t>
            </a:r>
          </a:p>
        </p:txBody>
      </p:sp>
    </p:spTree>
    <p:extLst>
      <p:ext uri="{BB962C8B-B14F-4D97-AF65-F5344CB8AC3E}">
        <p14:creationId xmlns:p14="http://schemas.microsoft.com/office/powerpoint/2010/main" val="17702138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BF40226-4806-4A4B-850D-5F55245973AF}"/>
              </a:ext>
            </a:extLst>
          </p:cNvPr>
          <p:cNvSpPr>
            <a:spLocks noGrp="1"/>
          </p:cNvSpPr>
          <p:nvPr>
            <p:ph type="body" sz="quarter" idx="10"/>
          </p:nvPr>
        </p:nvSpPr>
        <p:spPr>
          <a:xfrm>
            <a:off x="771524" y="523702"/>
            <a:ext cx="6665595" cy="507076"/>
          </a:xfrm>
        </p:spPr>
        <p:txBody>
          <a:bodyPr/>
          <a:lstStyle/>
          <a:p>
            <a:r>
              <a:rPr lang="en-US" altLang="zh-CN" dirty="0"/>
              <a:t>0-4</a:t>
            </a:r>
            <a:r>
              <a:rPr lang="zh-CN" altLang="en-US" dirty="0"/>
              <a:t>、</a:t>
            </a:r>
            <a:r>
              <a:rPr lang="en-US" altLang="zh-CN" dirty="0"/>
              <a:t>0-5</a:t>
            </a:r>
            <a:r>
              <a:rPr lang="zh-CN" altLang="en-US" dirty="0"/>
              <a:t>：掩模与裁剪</a:t>
            </a:r>
            <a:r>
              <a:rPr lang="zh-CN" altLang="en-US" sz="1600" dirty="0"/>
              <a:t>（</a:t>
            </a:r>
            <a:r>
              <a:rPr lang="en-US" altLang="zh-CN" sz="1600" dirty="0"/>
              <a:t>optional</a:t>
            </a:r>
            <a:r>
              <a:rPr lang="zh-CN" altLang="en-US" sz="1600" dirty="0"/>
              <a:t>）</a:t>
            </a:r>
            <a:endParaRPr lang="zh-CN" altLang="en-US" dirty="0"/>
          </a:p>
        </p:txBody>
      </p:sp>
      <p:pic>
        <p:nvPicPr>
          <p:cNvPr id="4" name="图片 3">
            <a:extLst>
              <a:ext uri="{FF2B5EF4-FFF2-40B4-BE49-F238E27FC236}">
                <a16:creationId xmlns:a16="http://schemas.microsoft.com/office/drawing/2014/main" id="{49A9BE1F-2F0E-4F6F-AC80-AC53229BDB95}"/>
              </a:ext>
            </a:extLst>
          </p:cNvPr>
          <p:cNvPicPr>
            <a:picLocks noChangeAspect="1"/>
          </p:cNvPicPr>
          <p:nvPr/>
        </p:nvPicPr>
        <p:blipFill>
          <a:blip r:embed="rId2"/>
          <a:stretch>
            <a:fillRect/>
          </a:stretch>
        </p:blipFill>
        <p:spPr>
          <a:xfrm>
            <a:off x="662261" y="1453976"/>
            <a:ext cx="5170850" cy="2573125"/>
          </a:xfrm>
          <a:prstGeom prst="rect">
            <a:avLst/>
          </a:prstGeom>
        </p:spPr>
      </p:pic>
      <p:cxnSp>
        <p:nvCxnSpPr>
          <p:cNvPr id="8" name="直接连接符 7">
            <a:extLst>
              <a:ext uri="{FF2B5EF4-FFF2-40B4-BE49-F238E27FC236}">
                <a16:creationId xmlns:a16="http://schemas.microsoft.com/office/drawing/2014/main" id="{74BA5584-54D8-4FD1-81D3-1BBE691D5049}"/>
              </a:ext>
            </a:extLst>
          </p:cNvPr>
          <p:cNvCxnSpPr>
            <a:cxnSpLocks/>
          </p:cNvCxnSpPr>
          <p:nvPr/>
        </p:nvCxnSpPr>
        <p:spPr>
          <a:xfrm>
            <a:off x="5964555" y="1410789"/>
            <a:ext cx="0" cy="520098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68F161CD-0EF7-4EE8-917D-B4296B3D2757}"/>
              </a:ext>
            </a:extLst>
          </p:cNvPr>
          <p:cNvSpPr txBox="1"/>
          <p:nvPr/>
        </p:nvSpPr>
        <p:spPr>
          <a:xfrm>
            <a:off x="637841" y="4034851"/>
            <a:ext cx="5083757" cy="2554545"/>
          </a:xfrm>
          <a:prstGeom prst="rect">
            <a:avLst/>
          </a:prstGeom>
          <a:noFill/>
        </p:spPr>
        <p:txBody>
          <a:bodyPr wrap="square" rtlCol="0">
            <a:spAutoFit/>
          </a:bodyPr>
          <a:lstStyle/>
          <a:p>
            <a:pPr marL="285750" indent="-285750">
              <a:buFont typeface="Arial" panose="020B0604020202020204" pitchFamily="34" charset="0"/>
              <a:buChar char="•"/>
            </a:pPr>
            <a:r>
              <a:rPr lang="zh-CN" altLang="en-US" sz="1600" dirty="0"/>
              <a:t>根据相干性阈值进行掩模（低于阈值的区域被掩掉） （</a:t>
            </a:r>
            <a:r>
              <a:rPr lang="zh-CN" altLang="en-US" sz="1600" b="1" dirty="0"/>
              <a:t>推荐使用</a:t>
            </a:r>
            <a:r>
              <a:rPr lang="zh-CN" altLang="en-US" sz="1600" dirty="0"/>
              <a:t>） ；</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zh-CN" altLang="en-US" sz="1600" dirty="0"/>
              <a:t>根据输入的矩形范围进行掩模（掩掉矩形区域内）；</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zh-CN" altLang="en-US" sz="1600" dirty="0"/>
              <a:t>上图实例中掩掉了左上大块区域（红框内）和部分低相干区域（绿框内为部分例子）；</a:t>
            </a:r>
            <a:endParaRPr lang="en-US" altLang="zh-CN" sz="1600" dirty="0"/>
          </a:p>
          <a:p>
            <a:pPr marL="285750" indent="-285750" algn="l">
              <a:buFont typeface="Arial" panose="020B0604020202020204" pitchFamily="34" charset="0"/>
              <a:buChar char="•"/>
            </a:pPr>
            <a:endParaRPr lang="en-US" altLang="zh-CN" sz="1600" dirty="0"/>
          </a:p>
          <a:p>
            <a:pPr marL="285750" indent="-285750">
              <a:buFont typeface="Arial" panose="020B0604020202020204" pitchFamily="34" charset="0"/>
              <a:buChar char="•"/>
            </a:pPr>
            <a:r>
              <a:rPr lang="zh-CN" altLang="en-US" sz="1600" dirty="0"/>
              <a:t>合理的掩模可以减小数据量，提高运算效率，推荐使用；</a:t>
            </a:r>
          </a:p>
        </p:txBody>
      </p:sp>
      <p:sp>
        <p:nvSpPr>
          <p:cNvPr id="11" name="文本框 10">
            <a:extLst>
              <a:ext uri="{FF2B5EF4-FFF2-40B4-BE49-F238E27FC236}">
                <a16:creationId xmlns:a16="http://schemas.microsoft.com/office/drawing/2014/main" id="{3D0DD686-5EFA-408F-B793-B2DB9B812221}"/>
              </a:ext>
            </a:extLst>
          </p:cNvPr>
          <p:cNvSpPr txBox="1"/>
          <p:nvPr/>
        </p:nvSpPr>
        <p:spPr>
          <a:xfrm>
            <a:off x="6096000" y="1955709"/>
            <a:ext cx="5069911" cy="1569660"/>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600" dirty="0"/>
              <a:t>根据输入的矩形范围进行裁剪（</a:t>
            </a:r>
            <a:r>
              <a:rPr lang="zh-CN" altLang="en-US" sz="1600" b="1" dirty="0"/>
              <a:t>推荐使用</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buFont typeface="Arial" panose="020B0604020202020204" pitchFamily="34" charset="0"/>
              <a:buChar char="•"/>
            </a:pPr>
            <a:r>
              <a:rPr lang="zh-CN" altLang="en-US" sz="1600" dirty="0"/>
              <a:t>下图实例裁取了左下蓝框内的区域；</a:t>
            </a:r>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zh-CN" altLang="en-US" sz="1600" dirty="0"/>
              <a:t>合理的剪裁可以减小数据量，节省计算时间，推荐使用；</a:t>
            </a:r>
          </a:p>
        </p:txBody>
      </p:sp>
      <p:sp>
        <p:nvSpPr>
          <p:cNvPr id="13" name="矩形 12">
            <a:extLst>
              <a:ext uri="{FF2B5EF4-FFF2-40B4-BE49-F238E27FC236}">
                <a16:creationId xmlns:a16="http://schemas.microsoft.com/office/drawing/2014/main" id="{CCFA116E-7C0D-4977-B077-61EF3232424B}"/>
              </a:ext>
            </a:extLst>
          </p:cNvPr>
          <p:cNvSpPr/>
          <p:nvPr/>
        </p:nvSpPr>
        <p:spPr>
          <a:xfrm>
            <a:off x="696686" y="1628503"/>
            <a:ext cx="653143" cy="113211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3F4BC96A-80F2-4649-BFFC-EE22901E68C9}"/>
              </a:ext>
            </a:extLst>
          </p:cNvPr>
          <p:cNvSpPr/>
          <p:nvPr/>
        </p:nvSpPr>
        <p:spPr>
          <a:xfrm>
            <a:off x="574767" y="2940410"/>
            <a:ext cx="121920" cy="351430"/>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077DA21A-53AE-4B74-9FF4-D87A4D8D7EE1}"/>
              </a:ext>
            </a:extLst>
          </p:cNvPr>
          <p:cNvSpPr/>
          <p:nvPr/>
        </p:nvSpPr>
        <p:spPr>
          <a:xfrm rot="1537572">
            <a:off x="1428288" y="1663386"/>
            <a:ext cx="335865" cy="724808"/>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FC8AA82C-14C4-4AF1-A0D0-E20520B1E0C4}"/>
              </a:ext>
            </a:extLst>
          </p:cNvPr>
          <p:cNvSpPr/>
          <p:nvPr/>
        </p:nvSpPr>
        <p:spPr>
          <a:xfrm rot="18147999">
            <a:off x="1086503" y="2753813"/>
            <a:ext cx="113907" cy="270326"/>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6C1C515E-43DC-4F05-BDF3-C040A12DABD1}"/>
              </a:ext>
            </a:extLst>
          </p:cNvPr>
          <p:cNvPicPr>
            <a:picLocks noChangeAspect="1"/>
          </p:cNvPicPr>
          <p:nvPr/>
        </p:nvPicPr>
        <p:blipFill>
          <a:blip r:embed="rId3"/>
          <a:stretch>
            <a:fillRect/>
          </a:stretch>
        </p:blipFill>
        <p:spPr>
          <a:xfrm>
            <a:off x="6091518" y="3734536"/>
            <a:ext cx="5074393" cy="2532040"/>
          </a:xfrm>
          <a:prstGeom prst="rect">
            <a:avLst/>
          </a:prstGeom>
        </p:spPr>
      </p:pic>
    </p:spTree>
    <p:extLst>
      <p:ext uri="{BB962C8B-B14F-4D97-AF65-F5344CB8AC3E}">
        <p14:creationId xmlns:p14="http://schemas.microsoft.com/office/powerpoint/2010/main" val="12849217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8231419-9A20-4C13-97FA-4FAB44923BDE}"/>
              </a:ext>
            </a:extLst>
          </p:cNvPr>
          <p:cNvSpPr>
            <a:spLocks noGrp="1"/>
          </p:cNvSpPr>
          <p:nvPr>
            <p:ph type="body" sz="quarter" idx="10"/>
          </p:nvPr>
        </p:nvSpPr>
        <p:spPr/>
        <p:txBody>
          <a:bodyPr/>
          <a:lstStyle/>
          <a:p>
            <a:r>
              <a:rPr lang="en-US" altLang="zh-CN" dirty="0"/>
              <a:t>1-1</a:t>
            </a:r>
            <a:r>
              <a:rPr lang="zh-CN" altLang="en-US" dirty="0"/>
              <a:t>：干涉图质量检测</a:t>
            </a:r>
          </a:p>
        </p:txBody>
      </p:sp>
      <p:sp>
        <p:nvSpPr>
          <p:cNvPr id="5" name="文本框 4">
            <a:extLst>
              <a:ext uri="{FF2B5EF4-FFF2-40B4-BE49-F238E27FC236}">
                <a16:creationId xmlns:a16="http://schemas.microsoft.com/office/drawing/2014/main" id="{D9DF0B1E-2381-4B55-A6BC-5BB1387FAC76}"/>
              </a:ext>
            </a:extLst>
          </p:cNvPr>
          <p:cNvSpPr txBox="1"/>
          <p:nvPr/>
        </p:nvSpPr>
        <p:spPr>
          <a:xfrm>
            <a:off x="1700743" y="1502563"/>
            <a:ext cx="7923215" cy="2062103"/>
          </a:xfrm>
          <a:prstGeom prst="rect">
            <a:avLst/>
          </a:prstGeom>
          <a:noFill/>
        </p:spPr>
        <p:txBody>
          <a:bodyPr wrap="square" rtlCol="0">
            <a:spAutoFit/>
          </a:bodyPr>
          <a:lstStyle/>
          <a:p>
            <a:pPr marL="285750" indent="-285750">
              <a:buFont typeface="Arial" panose="020B0604020202020204" pitchFamily="34" charset="0"/>
              <a:buChar char="•"/>
            </a:pPr>
            <a:r>
              <a:rPr lang="zh-CN" altLang="en-US" sz="1600" dirty="0"/>
              <a:t>根据平均相干性进行筛选（低于平均相干性阈值的解缠干涉图被去掉） ：</a:t>
            </a:r>
            <a:endParaRPr lang="en-US" altLang="zh-CN" sz="1600" dirty="0"/>
          </a:p>
          <a:p>
            <a:pPr marL="285750" indent="-285750">
              <a:buFont typeface="Arial" panose="020B0604020202020204" pitchFamily="34" charset="0"/>
              <a:buChar char="•"/>
            </a:pPr>
            <a:endParaRPr lang="en-US" altLang="zh-CN" sz="1600" dirty="0"/>
          </a:p>
          <a:p>
            <a:pPr algn="ctr"/>
            <a:r>
              <a:rPr lang="en-US" altLang="zh-CN" sz="1600" dirty="0"/>
              <a:t>average coherence </a:t>
            </a:r>
            <a:r>
              <a:rPr lang="zh-CN" altLang="en-US" sz="1600" dirty="0"/>
              <a:t>≤ </a:t>
            </a:r>
            <a:r>
              <a:rPr lang="en-US" altLang="zh-CN" sz="1600" dirty="0"/>
              <a:t>threshold</a:t>
            </a:r>
          </a:p>
          <a:p>
            <a:endParaRPr lang="en-US" altLang="zh-CN" sz="1600" dirty="0"/>
          </a:p>
          <a:p>
            <a:pPr marL="285750" indent="-285750">
              <a:buFont typeface="Arial" panose="020B0604020202020204" pitchFamily="34" charset="0"/>
              <a:buChar char="•"/>
            </a:pPr>
            <a:r>
              <a:rPr lang="zh-CN" altLang="en-US" sz="1600" dirty="0"/>
              <a:t>根据有效像元的占比进行筛选（低于有效占比阈值的解缠干涉图被去掉） </a:t>
            </a:r>
            <a:r>
              <a:rPr lang="en-US" altLang="zh-CN" sz="1600" dirty="0"/>
              <a:t>:</a:t>
            </a:r>
          </a:p>
          <a:p>
            <a:pPr marL="285750" indent="-285750">
              <a:buFont typeface="Arial" panose="020B0604020202020204" pitchFamily="34" charset="0"/>
              <a:buChar char="•"/>
            </a:pPr>
            <a:endParaRPr lang="en-US" altLang="zh-CN" sz="1600" dirty="0"/>
          </a:p>
          <a:p>
            <a:pPr algn="ctr"/>
            <a:r>
              <a:rPr lang="en-US" altLang="zh-CN" sz="1600" dirty="0"/>
              <a:t>ratio of valid unwrapped pixels </a:t>
            </a:r>
            <a:r>
              <a:rPr lang="zh-CN" altLang="en-US" sz="1600" dirty="0"/>
              <a:t>≤ </a:t>
            </a:r>
            <a:r>
              <a:rPr lang="en-US" altLang="zh-CN" sz="1600" dirty="0"/>
              <a:t>threshold</a:t>
            </a:r>
          </a:p>
          <a:p>
            <a:pPr algn="ctr"/>
            <a:endParaRPr lang="en-US" altLang="zh-CN" sz="1600" dirty="0"/>
          </a:p>
        </p:txBody>
      </p:sp>
      <p:pic>
        <p:nvPicPr>
          <p:cNvPr id="8" name="图片 7">
            <a:extLst>
              <a:ext uri="{FF2B5EF4-FFF2-40B4-BE49-F238E27FC236}">
                <a16:creationId xmlns:a16="http://schemas.microsoft.com/office/drawing/2014/main" id="{905E3A58-42FE-4432-85C4-428D43005B3D}"/>
              </a:ext>
            </a:extLst>
          </p:cNvPr>
          <p:cNvPicPr>
            <a:picLocks noChangeAspect="1"/>
          </p:cNvPicPr>
          <p:nvPr/>
        </p:nvPicPr>
        <p:blipFill>
          <a:blip r:embed="rId2"/>
          <a:stretch>
            <a:fillRect/>
          </a:stretch>
        </p:blipFill>
        <p:spPr>
          <a:xfrm>
            <a:off x="398664" y="3711343"/>
            <a:ext cx="5063893" cy="2612716"/>
          </a:xfrm>
          <a:prstGeom prst="rect">
            <a:avLst/>
          </a:prstGeom>
        </p:spPr>
      </p:pic>
      <p:sp>
        <p:nvSpPr>
          <p:cNvPr id="9" name="文本框 8">
            <a:extLst>
              <a:ext uri="{FF2B5EF4-FFF2-40B4-BE49-F238E27FC236}">
                <a16:creationId xmlns:a16="http://schemas.microsoft.com/office/drawing/2014/main" id="{9A754E0A-6793-4F23-97D4-A388FCD2F504}"/>
              </a:ext>
            </a:extLst>
          </p:cNvPr>
          <p:cNvSpPr txBox="1"/>
          <p:nvPr/>
        </p:nvSpPr>
        <p:spPr>
          <a:xfrm>
            <a:off x="602260" y="6245232"/>
            <a:ext cx="1493240" cy="276999"/>
          </a:xfrm>
          <a:prstGeom prst="rect">
            <a:avLst/>
          </a:prstGeom>
          <a:noFill/>
        </p:spPr>
        <p:txBody>
          <a:bodyPr wrap="square" rtlCol="0">
            <a:spAutoFit/>
          </a:bodyPr>
          <a:lstStyle/>
          <a:p>
            <a:pPr algn="l"/>
            <a:r>
              <a:rPr lang="zh-CN" altLang="en-US" sz="1200" dirty="0"/>
              <a:t>正常的解缠干涉图。</a:t>
            </a:r>
          </a:p>
        </p:txBody>
      </p:sp>
      <p:sp>
        <p:nvSpPr>
          <p:cNvPr id="10" name="文本框 9">
            <a:extLst>
              <a:ext uri="{FF2B5EF4-FFF2-40B4-BE49-F238E27FC236}">
                <a16:creationId xmlns:a16="http://schemas.microsoft.com/office/drawing/2014/main" id="{3978C819-B0FC-4FA7-96D0-4DAA2239B17F}"/>
              </a:ext>
            </a:extLst>
          </p:cNvPr>
          <p:cNvSpPr txBox="1"/>
          <p:nvPr/>
        </p:nvSpPr>
        <p:spPr>
          <a:xfrm>
            <a:off x="2299239" y="6245231"/>
            <a:ext cx="3221371" cy="276999"/>
          </a:xfrm>
          <a:prstGeom prst="rect">
            <a:avLst/>
          </a:prstGeom>
          <a:noFill/>
        </p:spPr>
        <p:txBody>
          <a:bodyPr wrap="square" rtlCol="0">
            <a:spAutoFit/>
          </a:bodyPr>
          <a:lstStyle/>
          <a:p>
            <a:pPr algn="l"/>
            <a:r>
              <a:rPr lang="zh-CN" altLang="en-US" sz="1200" dirty="0"/>
              <a:t>失相干严重所以解缠错误较多的解缠干涉图。</a:t>
            </a:r>
          </a:p>
        </p:txBody>
      </p:sp>
      <p:sp>
        <p:nvSpPr>
          <p:cNvPr id="11" name="文本框 10">
            <a:extLst>
              <a:ext uri="{FF2B5EF4-FFF2-40B4-BE49-F238E27FC236}">
                <a16:creationId xmlns:a16="http://schemas.microsoft.com/office/drawing/2014/main" id="{627F3EB2-2B64-4A51-AD0E-5F54188839D2}"/>
              </a:ext>
            </a:extLst>
          </p:cNvPr>
          <p:cNvSpPr txBox="1"/>
          <p:nvPr/>
        </p:nvSpPr>
        <p:spPr>
          <a:xfrm>
            <a:off x="5841794" y="4315011"/>
            <a:ext cx="5248451" cy="830997"/>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600" dirty="0"/>
              <a:t>有效像元定义：所有解缠干涉图在该像元的非零值≥时间序列的采样个数，或者说卫星总共拍摄的次数（</a:t>
            </a:r>
            <a:r>
              <a:rPr lang="en-US" altLang="zh-CN" sz="1600" dirty="0"/>
              <a:t>epochs</a:t>
            </a:r>
            <a:r>
              <a:rPr lang="zh-CN" altLang="en-US" sz="1600" dirty="0"/>
              <a:t>）；</a:t>
            </a:r>
          </a:p>
        </p:txBody>
      </p:sp>
    </p:spTree>
    <p:extLst>
      <p:ext uri="{BB962C8B-B14F-4D97-AF65-F5344CB8AC3E}">
        <p14:creationId xmlns:p14="http://schemas.microsoft.com/office/powerpoint/2010/main" val="2356628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D3EC240-B757-446C-AC98-49A3CFC188B7}"/>
              </a:ext>
            </a:extLst>
          </p:cNvPr>
          <p:cNvSpPr>
            <a:spLocks noGrp="1"/>
          </p:cNvSpPr>
          <p:nvPr>
            <p:ph type="body" sz="quarter" idx="10"/>
          </p:nvPr>
        </p:nvSpPr>
        <p:spPr/>
        <p:txBody>
          <a:bodyPr/>
          <a:lstStyle/>
          <a:p>
            <a:r>
              <a:rPr lang="en-US" altLang="zh-CN" dirty="0"/>
              <a:t>1-2</a:t>
            </a:r>
            <a:r>
              <a:rPr lang="zh-CN" altLang="en-US" dirty="0"/>
              <a:t>：闭合环检测</a:t>
            </a:r>
          </a:p>
        </p:txBody>
      </p:sp>
      <p:pic>
        <p:nvPicPr>
          <p:cNvPr id="5" name="图片 4">
            <a:extLst>
              <a:ext uri="{FF2B5EF4-FFF2-40B4-BE49-F238E27FC236}">
                <a16:creationId xmlns:a16="http://schemas.microsoft.com/office/drawing/2014/main" id="{BA2C9061-007A-4694-AF2A-017D8AD85B80}"/>
              </a:ext>
            </a:extLst>
          </p:cNvPr>
          <p:cNvPicPr>
            <a:picLocks noChangeAspect="1"/>
          </p:cNvPicPr>
          <p:nvPr/>
        </p:nvPicPr>
        <p:blipFill>
          <a:blip r:embed="rId2"/>
          <a:stretch>
            <a:fillRect/>
          </a:stretch>
        </p:blipFill>
        <p:spPr>
          <a:xfrm>
            <a:off x="7021111" y="1275432"/>
            <a:ext cx="4027030" cy="3374539"/>
          </a:xfrm>
          <a:prstGeom prst="rect">
            <a:avLst/>
          </a:prstGeom>
        </p:spPr>
      </p:pic>
      <p:sp>
        <p:nvSpPr>
          <p:cNvPr id="7" name="文本框 6">
            <a:extLst>
              <a:ext uri="{FF2B5EF4-FFF2-40B4-BE49-F238E27FC236}">
                <a16:creationId xmlns:a16="http://schemas.microsoft.com/office/drawing/2014/main" id="{131694E0-E765-4F5B-A7EC-3CA3CB024827}"/>
              </a:ext>
            </a:extLst>
          </p:cNvPr>
          <p:cNvSpPr txBox="1"/>
          <p:nvPr/>
        </p:nvSpPr>
        <p:spPr>
          <a:xfrm>
            <a:off x="869790" y="1204093"/>
            <a:ext cx="5892707" cy="3539430"/>
          </a:xfrm>
          <a:prstGeom prst="rect">
            <a:avLst/>
          </a:prstGeom>
          <a:noFill/>
        </p:spPr>
        <p:txBody>
          <a:bodyPr wrap="square" rtlCol="0">
            <a:spAutoFit/>
          </a:bodyPr>
          <a:lstStyle/>
          <a:p>
            <a:pPr marL="285750" indent="-285750">
              <a:buFont typeface="Arial" panose="020B0604020202020204" pitchFamily="34" charset="0"/>
              <a:buChar char="•"/>
            </a:pPr>
            <a:r>
              <a:rPr lang="zh-CN" altLang="en-US" sz="1600" dirty="0"/>
              <a:t>干涉图数量通常大于采样个数，如下基线图所示，即存在冗余，可以利用该特点进行时间序列或解缠干涉图的筛选，记三幅前后相连的干涉图分别为</a:t>
            </a:r>
            <a:r>
              <a:rPr lang="en-US" altLang="zh-CN" sz="1600" dirty="0"/>
              <a:t>φ</a:t>
            </a:r>
            <a:r>
              <a:rPr lang="en-US" altLang="zh-CN" sz="800" dirty="0"/>
              <a:t>12</a:t>
            </a:r>
            <a:r>
              <a:rPr lang="zh-CN" altLang="en-US" sz="1600" dirty="0"/>
              <a:t>、</a:t>
            </a:r>
            <a:r>
              <a:rPr lang="en-US" altLang="zh-CN" sz="1600" dirty="0"/>
              <a:t> φ</a:t>
            </a:r>
            <a:r>
              <a:rPr lang="en-US" altLang="zh-CN" sz="800" dirty="0"/>
              <a:t>23</a:t>
            </a:r>
            <a:r>
              <a:rPr lang="zh-CN" altLang="en-US" sz="1600" dirty="0"/>
              <a:t>和</a:t>
            </a:r>
            <a:r>
              <a:rPr lang="en-US" altLang="zh-CN" sz="1600" dirty="0"/>
              <a:t> φ</a:t>
            </a:r>
            <a:r>
              <a:rPr lang="en-US" altLang="zh-CN" sz="800" dirty="0"/>
              <a:t>13</a:t>
            </a:r>
            <a:r>
              <a:rPr lang="zh-CN" altLang="en-US" sz="1600" dirty="0"/>
              <a:t>，则他们的闭合相位如下所示：</a:t>
            </a:r>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zh-CN" altLang="en-US" sz="1600" dirty="0"/>
              <a:t>若无解缠错误，则闭合相位接近于</a:t>
            </a:r>
            <a:r>
              <a:rPr lang="en-US" altLang="zh-CN" sz="1600" dirty="0"/>
              <a:t>0</a:t>
            </a:r>
            <a:r>
              <a:rPr lang="zh-CN" altLang="en-US" sz="1600" dirty="0"/>
              <a:t>，若有解缠错误，闭合相位通常会趋近于</a:t>
            </a:r>
            <a:r>
              <a:rPr lang="en-US" altLang="zh-CN" sz="1600" dirty="0"/>
              <a:t>2π</a:t>
            </a:r>
            <a:r>
              <a:rPr lang="zh-CN" altLang="en-US" sz="1600" dirty="0"/>
              <a:t>的整数倍，如右图所示；</a:t>
            </a:r>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zh-CN" altLang="en-US" sz="1600" dirty="0"/>
              <a:t>可以获取每个闭合环的所有像素值的均方差，若该闭合环的均方差大于某个预设的阈值，则认为该闭合环内至少有一张解缠干涉图有较多的解缠错误，下图中的红线为去掉的质量不好的解缠干涉图；</a:t>
            </a:r>
          </a:p>
        </p:txBody>
      </p:sp>
      <p:pic>
        <p:nvPicPr>
          <p:cNvPr id="8" name="图片 7">
            <a:extLst>
              <a:ext uri="{FF2B5EF4-FFF2-40B4-BE49-F238E27FC236}">
                <a16:creationId xmlns:a16="http://schemas.microsoft.com/office/drawing/2014/main" id="{3E520BEA-B91D-45B3-BC5D-2B6BDE33638B}"/>
              </a:ext>
            </a:extLst>
          </p:cNvPr>
          <p:cNvPicPr>
            <a:picLocks noChangeAspect="1"/>
          </p:cNvPicPr>
          <p:nvPr/>
        </p:nvPicPr>
        <p:blipFill>
          <a:blip r:embed="rId3"/>
          <a:stretch>
            <a:fillRect/>
          </a:stretch>
        </p:blipFill>
        <p:spPr>
          <a:xfrm>
            <a:off x="157816" y="4706341"/>
            <a:ext cx="11163209" cy="2112968"/>
          </a:xfrm>
          <a:prstGeom prst="rect">
            <a:avLst/>
          </a:prstGeom>
        </p:spPr>
      </p:pic>
      <p:pic>
        <p:nvPicPr>
          <p:cNvPr id="4" name="图片 3">
            <a:extLst>
              <a:ext uri="{FF2B5EF4-FFF2-40B4-BE49-F238E27FC236}">
                <a16:creationId xmlns:a16="http://schemas.microsoft.com/office/drawing/2014/main" id="{7663296B-DAD8-4761-B99C-CF6F0F369915}"/>
              </a:ext>
            </a:extLst>
          </p:cNvPr>
          <p:cNvPicPr>
            <a:picLocks noChangeAspect="1"/>
          </p:cNvPicPr>
          <p:nvPr/>
        </p:nvPicPr>
        <p:blipFill>
          <a:blip r:embed="rId4"/>
          <a:stretch>
            <a:fillRect/>
          </a:stretch>
        </p:blipFill>
        <p:spPr>
          <a:xfrm>
            <a:off x="2644699" y="2445125"/>
            <a:ext cx="2342887" cy="370859"/>
          </a:xfrm>
          <a:prstGeom prst="rect">
            <a:avLst/>
          </a:prstGeom>
        </p:spPr>
      </p:pic>
    </p:spTree>
    <p:extLst>
      <p:ext uri="{BB962C8B-B14F-4D97-AF65-F5344CB8AC3E}">
        <p14:creationId xmlns:p14="http://schemas.microsoft.com/office/powerpoint/2010/main" val="929541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787666E8-1A22-4766-89C6-BDBBA32A049E}"/>
              </a:ext>
            </a:extLst>
          </p:cNvPr>
          <p:cNvSpPr>
            <a:spLocks noGrp="1"/>
          </p:cNvSpPr>
          <p:nvPr>
            <p:ph type="body" sz="quarter" idx="10"/>
          </p:nvPr>
        </p:nvSpPr>
        <p:spPr/>
        <p:txBody>
          <a:bodyPr/>
          <a:lstStyle/>
          <a:p>
            <a:r>
              <a:rPr lang="en-US" altLang="zh-CN" dirty="0"/>
              <a:t>1-3</a:t>
            </a:r>
            <a:r>
              <a:rPr lang="zh-CN" altLang="en-US" dirty="0"/>
              <a:t>：</a:t>
            </a:r>
            <a:r>
              <a:rPr lang="en-US" altLang="zh-CN" dirty="0"/>
              <a:t>SBAS Inversion</a:t>
            </a:r>
            <a:endParaRPr lang="zh-CN" altLang="en-US" dirty="0"/>
          </a:p>
        </p:txBody>
      </p:sp>
      <p:pic>
        <p:nvPicPr>
          <p:cNvPr id="4" name="图片 3">
            <a:extLst>
              <a:ext uri="{FF2B5EF4-FFF2-40B4-BE49-F238E27FC236}">
                <a16:creationId xmlns:a16="http://schemas.microsoft.com/office/drawing/2014/main" id="{46292F62-EEA0-4174-A1B7-CCFC5DE6420A}"/>
              </a:ext>
            </a:extLst>
          </p:cNvPr>
          <p:cNvPicPr>
            <a:picLocks noChangeAspect="1"/>
          </p:cNvPicPr>
          <p:nvPr/>
        </p:nvPicPr>
        <p:blipFill>
          <a:blip r:embed="rId2"/>
          <a:stretch>
            <a:fillRect/>
          </a:stretch>
        </p:blipFill>
        <p:spPr>
          <a:xfrm>
            <a:off x="6096000" y="2885777"/>
            <a:ext cx="5415944" cy="2394125"/>
          </a:xfrm>
          <a:prstGeom prst="rect">
            <a:avLst/>
          </a:prstGeom>
        </p:spPr>
      </p:pic>
      <p:sp>
        <p:nvSpPr>
          <p:cNvPr id="6" name="文本框 5">
            <a:extLst>
              <a:ext uri="{FF2B5EF4-FFF2-40B4-BE49-F238E27FC236}">
                <a16:creationId xmlns:a16="http://schemas.microsoft.com/office/drawing/2014/main" id="{7A15F933-ACA0-4BA9-AF72-8E5035C045C6}"/>
              </a:ext>
            </a:extLst>
          </p:cNvPr>
          <p:cNvSpPr txBox="1"/>
          <p:nvPr/>
        </p:nvSpPr>
        <p:spPr>
          <a:xfrm>
            <a:off x="742949" y="2056664"/>
            <a:ext cx="5609438" cy="3785652"/>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600" dirty="0"/>
              <a:t>通过小基线集方法</a:t>
            </a:r>
            <a:r>
              <a:rPr lang="zh-CN" altLang="en-US" sz="1600" b="1" dirty="0"/>
              <a:t>用解缠干涉图获取时间序列</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b="1" dirty="0"/>
              <a:t>d</a:t>
            </a:r>
            <a:r>
              <a:rPr lang="zh-CN" altLang="en-US" sz="1600" dirty="0"/>
              <a:t>：干涉相位向量；</a:t>
            </a:r>
            <a:r>
              <a:rPr lang="en-US" altLang="zh-CN" sz="1600" b="1" dirty="0"/>
              <a:t>m</a:t>
            </a:r>
            <a:r>
              <a:rPr lang="zh-CN" altLang="en-US" sz="1600" dirty="0"/>
              <a:t>：位移相位时间序列；</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b="1" dirty="0"/>
              <a:t>G</a:t>
            </a:r>
            <a:r>
              <a:rPr lang="zh-CN" altLang="en-US" sz="1600" dirty="0"/>
              <a:t>：根据干涉对组合构造的结构矩阵；</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γ</a:t>
            </a:r>
            <a:r>
              <a:rPr lang="zh-CN" altLang="en-US" sz="1600" dirty="0"/>
              <a:t>：接近于</a:t>
            </a:r>
            <a:r>
              <a:rPr lang="en-US" altLang="zh-CN" sz="1600" dirty="0"/>
              <a:t>0</a:t>
            </a:r>
            <a:r>
              <a:rPr lang="zh-CN" altLang="en-US" sz="1600" dirty="0"/>
              <a:t>的数（如</a:t>
            </a:r>
            <a:r>
              <a:rPr lang="en-US" altLang="zh-CN" sz="1600" dirty="0"/>
              <a:t>0.0001</a:t>
            </a:r>
            <a:r>
              <a:rPr lang="zh-CN" altLang="en-US" sz="1600" dirty="0"/>
              <a:t>），它和后边的下三角矩阵（红框内）用于连接基线集中的</a:t>
            </a:r>
            <a:r>
              <a:rPr lang="en-US" altLang="zh-CN" sz="1600" dirty="0"/>
              <a:t>gaps</a:t>
            </a:r>
            <a:r>
              <a:rPr lang="zh-CN" altLang="en-US" sz="1600" dirty="0"/>
              <a:t>；</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en-US" altLang="zh-CN" sz="1600" dirty="0"/>
              <a:t>v</a:t>
            </a:r>
            <a:r>
              <a:rPr lang="zh-CN" altLang="en-US" sz="1600" dirty="0"/>
              <a:t>：平均速度；</a:t>
            </a:r>
            <a:r>
              <a:rPr lang="en-US" altLang="zh-CN" sz="1600" dirty="0"/>
              <a:t>c</a:t>
            </a:r>
            <a:r>
              <a:rPr lang="zh-CN" altLang="en-US" sz="1600" dirty="0"/>
              <a:t>：常数；</a:t>
            </a:r>
            <a:endParaRPr lang="en-US" altLang="zh-CN" sz="1600" dirty="0"/>
          </a:p>
          <a:p>
            <a:pPr marL="285750" indent="-285750" algn="l">
              <a:buFont typeface="Arial" panose="020B0604020202020204" pitchFamily="34" charset="0"/>
              <a:buChar char="•"/>
            </a:pPr>
            <a:endParaRPr lang="en-US" altLang="zh-CN" sz="1600" dirty="0"/>
          </a:p>
          <a:p>
            <a:pPr marL="285750" indent="-285750" algn="l">
              <a:buFont typeface="Arial" panose="020B0604020202020204" pitchFamily="34" charset="0"/>
              <a:buChar char="•"/>
            </a:pPr>
            <a:r>
              <a:rPr lang="zh-CN" altLang="en-US" sz="1600" dirty="0"/>
              <a:t>注：</a:t>
            </a:r>
            <a:r>
              <a:rPr lang="en-US" altLang="zh-CN" sz="1600" dirty="0"/>
              <a:t>gaps</a:t>
            </a:r>
            <a:r>
              <a:rPr lang="zh-CN" altLang="en-US" sz="1600" dirty="0"/>
              <a:t>具有外部性，即它的特征无法从我们的解缠干涉图数据集中获得，所以红框内的构造默认</a:t>
            </a:r>
            <a:r>
              <a:rPr lang="en-US" altLang="zh-CN" sz="1600" dirty="0"/>
              <a:t>gap</a:t>
            </a:r>
            <a:r>
              <a:rPr lang="zh-CN" altLang="en-US" sz="1600" dirty="0"/>
              <a:t>两边的数据是线性相接这一设定在更精细的研究中是需要额外讨论的，这部分讨论需要更多先验信息，如地震通常带来阶跃信号；</a:t>
            </a:r>
            <a:endParaRPr lang="en-US" altLang="zh-CN" sz="1600" dirty="0"/>
          </a:p>
        </p:txBody>
      </p:sp>
      <p:sp>
        <p:nvSpPr>
          <p:cNvPr id="7" name="文本占位符 2">
            <a:extLst>
              <a:ext uri="{FF2B5EF4-FFF2-40B4-BE49-F238E27FC236}">
                <a16:creationId xmlns:a16="http://schemas.microsoft.com/office/drawing/2014/main" id="{E8E31B13-1839-49E9-A1E7-3787B9AA986F}"/>
              </a:ext>
            </a:extLst>
          </p:cNvPr>
          <p:cNvSpPr>
            <a:spLocks noGrp="1"/>
          </p:cNvSpPr>
          <p:nvPr>
            <p:ph type="body" sz="quarter" idx="11"/>
          </p:nvPr>
        </p:nvSpPr>
        <p:spPr>
          <a:xfrm>
            <a:off x="742949" y="1089718"/>
            <a:ext cx="5458576" cy="323446"/>
          </a:xfrm>
        </p:spPr>
        <p:txBody>
          <a:bodyPr/>
          <a:lstStyle/>
          <a:p>
            <a:r>
              <a:rPr lang="en-US" altLang="zh-CN" dirty="0"/>
              <a:t>Small baseline Subset </a:t>
            </a:r>
            <a:r>
              <a:rPr lang="en-US" altLang="zh-CN" dirty="0" err="1"/>
              <a:t>InSAR</a:t>
            </a:r>
            <a:r>
              <a:rPr lang="en-US" altLang="zh-CN" dirty="0"/>
              <a:t> Process</a:t>
            </a:r>
            <a:endParaRPr lang="zh-CN" altLang="en-US" dirty="0"/>
          </a:p>
        </p:txBody>
      </p:sp>
      <p:sp>
        <p:nvSpPr>
          <p:cNvPr id="8" name="矩形 7">
            <a:extLst>
              <a:ext uri="{FF2B5EF4-FFF2-40B4-BE49-F238E27FC236}">
                <a16:creationId xmlns:a16="http://schemas.microsoft.com/office/drawing/2014/main" id="{18BE6226-58A4-40D8-B941-2C51B1DB2F2A}"/>
              </a:ext>
            </a:extLst>
          </p:cNvPr>
          <p:cNvSpPr/>
          <p:nvPr/>
        </p:nvSpPr>
        <p:spPr>
          <a:xfrm>
            <a:off x="7029974" y="3363985"/>
            <a:ext cx="2340529" cy="177007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171310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3200"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1801</TotalTime>
  <Words>2058</Words>
  <Application>Microsoft Office PowerPoint</Application>
  <PresentationFormat>宽屏</PresentationFormat>
  <Paragraphs>171</Paragraphs>
  <Slides>17</Slides>
  <Notes>0</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17</vt:i4>
      </vt:variant>
    </vt:vector>
  </HeadingPairs>
  <TitlesOfParts>
    <vt:vector size="20" baseType="lpstr">
      <vt:lpstr>等线</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czc</dc:creator>
  <cp:lastModifiedBy>曹 钟枨</cp:lastModifiedBy>
  <cp:revision>342</cp:revision>
  <dcterms:created xsi:type="dcterms:W3CDTF">2022-06-05T03:00:23Z</dcterms:created>
  <dcterms:modified xsi:type="dcterms:W3CDTF">2022-06-10T06:00:16Z</dcterms:modified>
</cp:coreProperties>
</file>

<file path=docProps/thumbnail.jpeg>
</file>